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sldIdLst>
    <p:sldId id="343" r:id="rId2"/>
    <p:sldId id="368" r:id="rId3"/>
    <p:sldId id="352" r:id="rId4"/>
    <p:sldId id="374" r:id="rId5"/>
    <p:sldId id="364" r:id="rId6"/>
    <p:sldId id="383" r:id="rId7"/>
    <p:sldId id="376" r:id="rId8"/>
    <p:sldId id="381" r:id="rId9"/>
    <p:sldId id="380" r:id="rId10"/>
    <p:sldId id="377" r:id="rId11"/>
    <p:sldId id="378" r:id="rId12"/>
    <p:sldId id="379" r:id="rId13"/>
    <p:sldId id="372" r:id="rId14"/>
    <p:sldId id="382" r:id="rId15"/>
    <p:sldId id="384" r:id="rId16"/>
    <p:sldId id="385" r:id="rId17"/>
    <p:sldId id="3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e Saunders" initials="MS" lastIdx="1" clrIdx="0">
    <p:extLst>
      <p:ext uri="{19B8F6BF-5375-455C-9EA6-DF929625EA0E}">
        <p15:presenceInfo xmlns:p15="http://schemas.microsoft.com/office/powerpoint/2012/main" userId="Maggie Saund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C9"/>
    <a:srgbClr val="DAA900"/>
    <a:srgbClr val="6AB3E8"/>
    <a:srgbClr val="002856"/>
    <a:srgbClr val="F6F9FF"/>
    <a:srgbClr val="EDEFF7"/>
    <a:srgbClr val="D0D1D9"/>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34" autoAdjust="0"/>
  </p:normalViewPr>
  <p:slideViewPr>
    <p:cSldViewPr snapToGrid="0">
      <p:cViewPr varScale="1">
        <p:scale>
          <a:sx n="61" d="100"/>
          <a:sy n="61" d="100"/>
        </p:scale>
        <p:origin x="812"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D2B08-9288-4CDF-B630-C7593AADD7B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4CDDAC-76F2-46DC-9382-1DD3471D0D4E}">
      <dgm:prSet phldrT="[Text]" custT="1"/>
      <dgm:spPr/>
      <dgm:t>
        <a:bodyPr/>
        <a:lstStyle/>
        <a:p>
          <a:r>
            <a:rPr lang="en-US" sz="1100" dirty="0"/>
            <a:t>December</a:t>
          </a:r>
        </a:p>
      </dgm:t>
    </dgm:pt>
    <dgm:pt modelId="{7C758ACA-C837-43CA-94FE-18C7E812DCA1}" type="parTrans" cxnId="{F93200D1-0392-4191-976F-FCEC7FF98FD4}">
      <dgm:prSet/>
      <dgm:spPr/>
      <dgm:t>
        <a:bodyPr/>
        <a:lstStyle/>
        <a:p>
          <a:endParaRPr lang="en-US"/>
        </a:p>
      </dgm:t>
    </dgm:pt>
    <dgm:pt modelId="{E823FED9-8B4F-411B-BA58-3D5B76225C80}" type="sibTrans" cxnId="{F93200D1-0392-4191-976F-FCEC7FF98FD4}">
      <dgm:prSet/>
      <dgm:spPr/>
      <dgm:t>
        <a:bodyPr/>
        <a:lstStyle/>
        <a:p>
          <a:endParaRPr lang="en-US"/>
        </a:p>
      </dgm:t>
    </dgm:pt>
    <dgm:pt modelId="{DC2AFDAA-AA22-4128-83DB-0D7790A786C3}">
      <dgm:prSet phldrT="[Text]"/>
      <dgm:spPr/>
      <dgm:t>
        <a:bodyPr/>
        <a:lstStyle/>
        <a:p>
          <a:r>
            <a:rPr lang="en-US" dirty="0"/>
            <a:t>January</a:t>
          </a:r>
        </a:p>
      </dgm:t>
    </dgm:pt>
    <dgm:pt modelId="{3DA84C0C-CAC4-43CD-B18B-9EADE8C69F7A}" type="parTrans" cxnId="{BCC81491-10BA-4839-8436-FD32BBCA9A1B}">
      <dgm:prSet/>
      <dgm:spPr/>
      <dgm:t>
        <a:bodyPr/>
        <a:lstStyle/>
        <a:p>
          <a:endParaRPr lang="en-US"/>
        </a:p>
      </dgm:t>
    </dgm:pt>
    <dgm:pt modelId="{38DC2E90-9121-4002-B3DF-1953C9286ACF}" type="sibTrans" cxnId="{BCC81491-10BA-4839-8436-FD32BBCA9A1B}">
      <dgm:prSet/>
      <dgm:spPr/>
      <dgm:t>
        <a:bodyPr/>
        <a:lstStyle/>
        <a:p>
          <a:endParaRPr lang="en-US"/>
        </a:p>
      </dgm:t>
    </dgm:pt>
    <dgm:pt modelId="{77682E60-CCD5-482B-8570-B361EF5150A6}">
      <dgm:prSet phldrT="[Text]"/>
      <dgm:spPr/>
      <dgm:t>
        <a:bodyPr/>
        <a:lstStyle/>
        <a:p>
          <a:r>
            <a:rPr lang="en-US" dirty="0"/>
            <a:t>February</a:t>
          </a:r>
        </a:p>
      </dgm:t>
    </dgm:pt>
    <dgm:pt modelId="{6BC58351-E0CB-4CD8-882B-DB1F397AAA60}" type="parTrans" cxnId="{B433B732-B5EE-47EF-87FC-7FB33A738BD0}">
      <dgm:prSet/>
      <dgm:spPr/>
      <dgm:t>
        <a:bodyPr/>
        <a:lstStyle/>
        <a:p>
          <a:endParaRPr lang="en-US"/>
        </a:p>
      </dgm:t>
    </dgm:pt>
    <dgm:pt modelId="{3E57F620-6B4E-4F6A-9CDE-CCEE2AA68FDE}" type="sibTrans" cxnId="{B433B732-B5EE-47EF-87FC-7FB33A738BD0}">
      <dgm:prSet/>
      <dgm:spPr/>
      <dgm:t>
        <a:bodyPr/>
        <a:lstStyle/>
        <a:p>
          <a:endParaRPr lang="en-US"/>
        </a:p>
      </dgm:t>
    </dgm:pt>
    <dgm:pt modelId="{F266E2D5-E00B-4AD4-800D-9403818C6F96}">
      <dgm:prSet phldrT="[Text]"/>
      <dgm:spPr/>
      <dgm:t>
        <a:bodyPr/>
        <a:lstStyle/>
        <a:p>
          <a:r>
            <a:rPr lang="en-US" dirty="0"/>
            <a:t>March</a:t>
          </a:r>
        </a:p>
      </dgm:t>
    </dgm:pt>
    <dgm:pt modelId="{6E8BC82E-AFE2-4765-904C-1555CA7A5DB2}" type="parTrans" cxnId="{4CA6B1F9-5A53-4643-9C70-4746F01A1B1B}">
      <dgm:prSet/>
      <dgm:spPr/>
      <dgm:t>
        <a:bodyPr/>
        <a:lstStyle/>
        <a:p>
          <a:endParaRPr lang="en-US"/>
        </a:p>
      </dgm:t>
    </dgm:pt>
    <dgm:pt modelId="{EAFB0BA0-781E-4700-BE1E-AB3ADE9649A8}" type="sibTrans" cxnId="{4CA6B1F9-5A53-4643-9C70-4746F01A1B1B}">
      <dgm:prSet/>
      <dgm:spPr/>
      <dgm:t>
        <a:bodyPr/>
        <a:lstStyle/>
        <a:p>
          <a:endParaRPr lang="en-US"/>
        </a:p>
      </dgm:t>
    </dgm:pt>
    <dgm:pt modelId="{746F01B4-D6BD-4A04-9E52-26B200811CD9}">
      <dgm:prSet phldrT="[Text]"/>
      <dgm:spPr/>
      <dgm:t>
        <a:bodyPr/>
        <a:lstStyle/>
        <a:p>
          <a:r>
            <a:rPr lang="en-US" dirty="0"/>
            <a:t>April</a:t>
          </a:r>
        </a:p>
      </dgm:t>
    </dgm:pt>
    <dgm:pt modelId="{46D42862-3FAE-4039-997C-4A2D84371243}" type="parTrans" cxnId="{01845F96-AB3A-4773-972C-B7AEB474FEDF}">
      <dgm:prSet/>
      <dgm:spPr/>
      <dgm:t>
        <a:bodyPr/>
        <a:lstStyle/>
        <a:p>
          <a:endParaRPr lang="en-US"/>
        </a:p>
      </dgm:t>
    </dgm:pt>
    <dgm:pt modelId="{55433DAE-CCB8-4E97-BC7C-FF2DB38B9652}" type="sibTrans" cxnId="{01845F96-AB3A-4773-972C-B7AEB474FEDF}">
      <dgm:prSet/>
      <dgm:spPr/>
      <dgm:t>
        <a:bodyPr/>
        <a:lstStyle/>
        <a:p>
          <a:endParaRPr lang="en-US"/>
        </a:p>
      </dgm:t>
    </dgm:pt>
    <dgm:pt modelId="{492E90FC-DCC4-48EA-AAF3-643EA3AA7982}">
      <dgm:prSet phldrT="[Text]"/>
      <dgm:spPr/>
      <dgm:t>
        <a:bodyPr/>
        <a:lstStyle/>
        <a:p>
          <a:r>
            <a:rPr lang="en-US" dirty="0"/>
            <a:t>May</a:t>
          </a:r>
        </a:p>
      </dgm:t>
    </dgm:pt>
    <dgm:pt modelId="{2092A36D-00E6-408B-9219-A98815FB1926}" type="parTrans" cxnId="{23F87641-DB63-4DD7-8B74-EBFB10DEFF04}">
      <dgm:prSet/>
      <dgm:spPr/>
      <dgm:t>
        <a:bodyPr/>
        <a:lstStyle/>
        <a:p>
          <a:endParaRPr lang="en-US"/>
        </a:p>
      </dgm:t>
    </dgm:pt>
    <dgm:pt modelId="{771736CC-5ED2-474D-A7C3-C7FBB4D398D7}" type="sibTrans" cxnId="{23F87641-DB63-4DD7-8B74-EBFB10DEFF04}">
      <dgm:prSet/>
      <dgm:spPr/>
      <dgm:t>
        <a:bodyPr/>
        <a:lstStyle/>
        <a:p>
          <a:endParaRPr lang="en-US"/>
        </a:p>
      </dgm:t>
    </dgm:pt>
    <dgm:pt modelId="{D54F46C3-92D4-4939-8304-0D2C72437C95}">
      <dgm:prSet phldrT="[Text]"/>
      <dgm:spPr/>
      <dgm:t>
        <a:bodyPr/>
        <a:lstStyle/>
        <a:p>
          <a:r>
            <a:rPr lang="en-US" dirty="0"/>
            <a:t>June</a:t>
          </a:r>
        </a:p>
      </dgm:t>
    </dgm:pt>
    <dgm:pt modelId="{926493C5-91E1-415D-A579-99104D09F4E8}" type="parTrans" cxnId="{B21A45BB-D721-4EC2-B480-DBF04B3B2913}">
      <dgm:prSet/>
      <dgm:spPr/>
      <dgm:t>
        <a:bodyPr/>
        <a:lstStyle/>
        <a:p>
          <a:endParaRPr lang="en-US"/>
        </a:p>
      </dgm:t>
    </dgm:pt>
    <dgm:pt modelId="{BEA1896D-4E54-4129-B91C-4895D081BA4D}" type="sibTrans" cxnId="{B21A45BB-D721-4EC2-B480-DBF04B3B2913}">
      <dgm:prSet/>
      <dgm:spPr/>
      <dgm:t>
        <a:bodyPr/>
        <a:lstStyle/>
        <a:p>
          <a:endParaRPr lang="en-US"/>
        </a:p>
      </dgm:t>
    </dgm:pt>
    <dgm:pt modelId="{89743480-C42F-4BC3-994F-CBE988543461}">
      <dgm:prSet phldrT="[Text]"/>
      <dgm:spPr/>
      <dgm:t>
        <a:bodyPr/>
        <a:lstStyle/>
        <a:p>
          <a:r>
            <a:rPr lang="en-US" dirty="0"/>
            <a:t>July</a:t>
          </a:r>
        </a:p>
      </dgm:t>
    </dgm:pt>
    <dgm:pt modelId="{B7008F03-A511-477F-B6BD-5381EEA572ED}" type="parTrans" cxnId="{F2A4A6A7-8F52-457C-A901-ED4BDFCA3AD0}">
      <dgm:prSet/>
      <dgm:spPr/>
      <dgm:t>
        <a:bodyPr/>
        <a:lstStyle/>
        <a:p>
          <a:endParaRPr lang="en-US"/>
        </a:p>
      </dgm:t>
    </dgm:pt>
    <dgm:pt modelId="{89230C49-5E47-49DA-B4B6-5E0532A4D4C1}" type="sibTrans" cxnId="{F2A4A6A7-8F52-457C-A901-ED4BDFCA3AD0}">
      <dgm:prSet/>
      <dgm:spPr/>
      <dgm:t>
        <a:bodyPr/>
        <a:lstStyle/>
        <a:p>
          <a:endParaRPr lang="en-US"/>
        </a:p>
      </dgm:t>
    </dgm:pt>
    <dgm:pt modelId="{1E6FE762-9C52-4842-AA87-28C9E8521AE6}">
      <dgm:prSet phldrT="[Text]"/>
      <dgm:spPr/>
      <dgm:t>
        <a:bodyPr/>
        <a:lstStyle/>
        <a:p>
          <a:r>
            <a:rPr lang="en-US" dirty="0"/>
            <a:t>September</a:t>
          </a:r>
        </a:p>
      </dgm:t>
    </dgm:pt>
    <dgm:pt modelId="{0493E35D-ABFA-4296-858A-B9B43B87D9E6}" type="parTrans" cxnId="{ABDC9D9A-78C6-4192-B8D6-620919474DE1}">
      <dgm:prSet/>
      <dgm:spPr/>
      <dgm:t>
        <a:bodyPr/>
        <a:lstStyle/>
        <a:p>
          <a:endParaRPr lang="en-US"/>
        </a:p>
      </dgm:t>
    </dgm:pt>
    <dgm:pt modelId="{9B71AF27-A343-482F-8804-E0664B6C5B7F}" type="sibTrans" cxnId="{ABDC9D9A-78C6-4192-B8D6-620919474DE1}">
      <dgm:prSet/>
      <dgm:spPr/>
      <dgm:t>
        <a:bodyPr/>
        <a:lstStyle/>
        <a:p>
          <a:endParaRPr lang="en-US"/>
        </a:p>
      </dgm:t>
    </dgm:pt>
    <dgm:pt modelId="{BDA79684-343F-498E-81E4-08651945AEBC}">
      <dgm:prSet phldrT="[Text]"/>
      <dgm:spPr/>
      <dgm:t>
        <a:bodyPr/>
        <a:lstStyle/>
        <a:p>
          <a:r>
            <a:rPr lang="en-US" dirty="0"/>
            <a:t>October</a:t>
          </a:r>
        </a:p>
      </dgm:t>
    </dgm:pt>
    <dgm:pt modelId="{DB5030F0-7D8C-486C-B1EA-4200073979DE}" type="parTrans" cxnId="{CF69656C-A92E-48AD-A0C5-8707F82453FF}">
      <dgm:prSet/>
      <dgm:spPr/>
      <dgm:t>
        <a:bodyPr/>
        <a:lstStyle/>
        <a:p>
          <a:endParaRPr lang="en-US"/>
        </a:p>
      </dgm:t>
    </dgm:pt>
    <dgm:pt modelId="{0272BC66-6A66-4FCD-8BD7-D9C0E0160E48}" type="sibTrans" cxnId="{CF69656C-A92E-48AD-A0C5-8707F82453FF}">
      <dgm:prSet/>
      <dgm:spPr/>
      <dgm:t>
        <a:bodyPr/>
        <a:lstStyle/>
        <a:p>
          <a:endParaRPr lang="en-US"/>
        </a:p>
      </dgm:t>
    </dgm:pt>
    <dgm:pt modelId="{BCE86ED9-C6AB-43F0-9F13-F0855FBC4693}">
      <dgm:prSet phldrT="[Text]"/>
      <dgm:spPr/>
      <dgm:t>
        <a:bodyPr/>
        <a:lstStyle/>
        <a:p>
          <a:r>
            <a:rPr lang="en-US" dirty="0"/>
            <a:t>August</a:t>
          </a:r>
        </a:p>
      </dgm:t>
    </dgm:pt>
    <dgm:pt modelId="{2FEB14D3-51B2-404A-9C73-66D49AEAEE62}" type="parTrans" cxnId="{45244AE4-FDD8-438C-A51F-D8C38D5B1884}">
      <dgm:prSet/>
      <dgm:spPr/>
      <dgm:t>
        <a:bodyPr/>
        <a:lstStyle/>
        <a:p>
          <a:endParaRPr lang="en-US"/>
        </a:p>
      </dgm:t>
    </dgm:pt>
    <dgm:pt modelId="{07B88827-BA72-41B8-AF30-D846E325697F}" type="sibTrans" cxnId="{45244AE4-FDD8-438C-A51F-D8C38D5B1884}">
      <dgm:prSet/>
      <dgm:spPr/>
      <dgm:t>
        <a:bodyPr/>
        <a:lstStyle/>
        <a:p>
          <a:endParaRPr lang="en-US"/>
        </a:p>
      </dgm:t>
    </dgm:pt>
    <dgm:pt modelId="{E912D739-D8AE-46EE-90AE-D73A7547E321}">
      <dgm:prSet phldrT="[Text]"/>
      <dgm:spPr/>
      <dgm:t>
        <a:bodyPr/>
        <a:lstStyle/>
        <a:p>
          <a:r>
            <a:rPr lang="en-US" dirty="0"/>
            <a:t>November</a:t>
          </a:r>
        </a:p>
      </dgm:t>
    </dgm:pt>
    <dgm:pt modelId="{F4487AC6-024A-4E50-A105-D3DFE7CD0A5B}" type="parTrans" cxnId="{6DEC8EC3-1264-4A34-9CFA-4BECCE7DD523}">
      <dgm:prSet/>
      <dgm:spPr/>
      <dgm:t>
        <a:bodyPr/>
        <a:lstStyle/>
        <a:p>
          <a:endParaRPr lang="en-US"/>
        </a:p>
      </dgm:t>
    </dgm:pt>
    <dgm:pt modelId="{56D9D4F9-9D09-4539-8ADD-650CC60053F2}" type="sibTrans" cxnId="{6DEC8EC3-1264-4A34-9CFA-4BECCE7DD523}">
      <dgm:prSet/>
      <dgm:spPr/>
      <dgm:t>
        <a:bodyPr/>
        <a:lstStyle/>
        <a:p>
          <a:endParaRPr lang="en-US"/>
        </a:p>
      </dgm:t>
    </dgm:pt>
    <dgm:pt modelId="{68A3ACBD-B24D-4D42-A808-80B2957C5BAB}" type="pres">
      <dgm:prSet presAssocID="{A3BD2B08-9288-4CDF-B630-C7593AADD7B0}" presName="Name0" presStyleCnt="0">
        <dgm:presLayoutVars>
          <dgm:dir/>
        </dgm:presLayoutVars>
      </dgm:prSet>
      <dgm:spPr/>
    </dgm:pt>
    <dgm:pt modelId="{6D996B86-AD19-40D1-A80E-70B7B5A1CCA1}" type="pres">
      <dgm:prSet presAssocID="{674CDDAC-76F2-46DC-9382-1DD3471D0D4E}" presName="parComposite" presStyleCnt="0"/>
      <dgm:spPr/>
    </dgm:pt>
    <dgm:pt modelId="{6AB1C429-03BD-48EE-ADF3-D751412A496E}" type="pres">
      <dgm:prSet presAssocID="{674CDDAC-76F2-46DC-9382-1DD3471D0D4E}" presName="parBigCircle" presStyleLbl="node0" presStyleIdx="0" presStyleCnt="4" custLinFactX="192562" custLinFactNeighborX="200000" custLinFactNeighborY="-767"/>
      <dgm:spPr>
        <a:solidFill>
          <a:schemeClr val="accent4">
            <a:lumMod val="50000"/>
            <a:lumOff val="50000"/>
          </a:schemeClr>
        </a:solidFill>
      </dgm:spPr>
    </dgm:pt>
    <dgm:pt modelId="{FFC9678B-DD04-4D53-B4C9-C8A592A57027}" type="pres">
      <dgm:prSet presAssocID="{674CDDAC-76F2-46DC-9382-1DD3471D0D4E}" presName="parTx" presStyleLbl="revTx" presStyleIdx="0" presStyleCnt="20" custScaleX="114385" custScaleY="107736" custLinFactX="427769" custLinFactNeighborX="500000" custLinFactNeighborY="7886"/>
      <dgm:spPr/>
    </dgm:pt>
    <dgm:pt modelId="{17A64D0E-D259-4167-AC2C-0CC7E48EE994}" type="pres">
      <dgm:prSet presAssocID="{674CDDAC-76F2-46DC-9382-1DD3471D0D4E}" presName="bSpace" presStyleCnt="0"/>
      <dgm:spPr/>
    </dgm:pt>
    <dgm:pt modelId="{DDAA8F57-4A6C-4339-B2A9-69F005E451A2}" type="pres">
      <dgm:prSet presAssocID="{674CDDAC-76F2-46DC-9382-1DD3471D0D4E}" presName="parBackupNorm" presStyleCnt="0"/>
      <dgm:spPr/>
    </dgm:pt>
    <dgm:pt modelId="{4AEDE332-9762-42DB-914D-DD7CA13ADE6F}" type="pres">
      <dgm:prSet presAssocID="{E823FED9-8B4F-411B-BA58-3D5B76225C80}" presName="parSpace" presStyleCnt="0"/>
      <dgm:spPr/>
    </dgm:pt>
    <dgm:pt modelId="{9D703D9C-2A44-4A2F-BD53-37C102B7D631}" type="pres">
      <dgm:prSet presAssocID="{DC2AFDAA-AA22-4128-83DB-0D7790A786C3}" presName="desBackupLeftNorm" presStyleCnt="0"/>
      <dgm:spPr/>
    </dgm:pt>
    <dgm:pt modelId="{FF71AEB2-A1BF-4451-AECA-DCF23F5470B0}" type="pres">
      <dgm:prSet presAssocID="{DC2AFDAA-AA22-4128-83DB-0D7790A786C3}" presName="desComposite" presStyleCnt="0"/>
      <dgm:spPr/>
    </dgm:pt>
    <dgm:pt modelId="{6D7161C6-D36E-489A-BD0A-E8E06A555D3A}" type="pres">
      <dgm:prSet presAssocID="{DC2AFDAA-AA22-4128-83DB-0D7790A786C3}" presName="desCircle" presStyleLbl="node1" presStyleIdx="0" presStyleCnt="8" custLinFactX="865414" custLinFactNeighborX="900000" custLinFactNeighborY="11399"/>
      <dgm:spPr/>
    </dgm:pt>
    <dgm:pt modelId="{FAA21AC3-790A-424F-B24F-3ECDC121E94C}" type="pres">
      <dgm:prSet presAssocID="{DC2AFDAA-AA22-4128-83DB-0D7790A786C3}" presName="chTx" presStyleLbl="revTx" presStyleIdx="1" presStyleCnt="20" custLinFactY="-8371" custLinFactNeighborX="-26095" custLinFactNeighborY="-100000"/>
      <dgm:spPr/>
    </dgm:pt>
    <dgm:pt modelId="{E246AE45-7B4C-4794-8605-DD8C8BF7D063}" type="pres">
      <dgm:prSet presAssocID="{DC2AFDAA-AA22-4128-83DB-0D7790A786C3}" presName="desTx" presStyleLbl="revTx" presStyleIdx="2" presStyleCnt="20">
        <dgm:presLayoutVars>
          <dgm:bulletEnabled val="1"/>
        </dgm:presLayoutVars>
      </dgm:prSet>
      <dgm:spPr/>
    </dgm:pt>
    <dgm:pt modelId="{5BFC4D9D-7D54-4B94-B4B2-58C3091EDE8A}" type="pres">
      <dgm:prSet presAssocID="{DC2AFDAA-AA22-4128-83DB-0D7790A786C3}" presName="desBackupRightNorm" presStyleCnt="0"/>
      <dgm:spPr/>
    </dgm:pt>
    <dgm:pt modelId="{503E3D8B-35DF-4141-8D2C-D41BD05FC829}" type="pres">
      <dgm:prSet presAssocID="{38DC2E90-9121-4002-B3DF-1953C9286ACF}" presName="desSpace" presStyleCnt="0"/>
      <dgm:spPr/>
    </dgm:pt>
    <dgm:pt modelId="{CA889516-9376-4779-AAE2-A8DECB20EF9D}" type="pres">
      <dgm:prSet presAssocID="{77682E60-CCD5-482B-8570-B361EF5150A6}" presName="desBackupLeftNorm" presStyleCnt="0"/>
      <dgm:spPr/>
    </dgm:pt>
    <dgm:pt modelId="{BDD47387-3443-4455-92CF-37D62F8F8C3E}" type="pres">
      <dgm:prSet presAssocID="{77682E60-CCD5-482B-8570-B361EF5150A6}" presName="desComposite" presStyleCnt="0"/>
      <dgm:spPr/>
    </dgm:pt>
    <dgm:pt modelId="{6C80D753-A88F-4B45-ABA5-4304C0D2A77B}" type="pres">
      <dgm:prSet presAssocID="{77682E60-CCD5-482B-8570-B361EF5150A6}" presName="desCircle" presStyleLbl="node1" presStyleIdx="1" presStyleCnt="8" custLinFactX="-100000" custLinFactNeighborX="-142327" custLinFactNeighborY="13692"/>
      <dgm:spPr/>
    </dgm:pt>
    <dgm:pt modelId="{148E6700-6421-4719-AB03-8F2FAA3E497E}" type="pres">
      <dgm:prSet presAssocID="{77682E60-CCD5-482B-8570-B361EF5150A6}" presName="chTx" presStyleLbl="revTx" presStyleIdx="3" presStyleCnt="20" custLinFactY="-36466" custLinFactNeighborX="23490" custLinFactNeighborY="-100000"/>
      <dgm:spPr/>
    </dgm:pt>
    <dgm:pt modelId="{F8F62F3F-4724-461E-AD7E-2EB202FCAD15}" type="pres">
      <dgm:prSet presAssocID="{77682E60-CCD5-482B-8570-B361EF5150A6}" presName="desTx" presStyleLbl="revTx" presStyleIdx="4" presStyleCnt="20" custLinFactX="57683" custLinFactNeighborX="100000" custLinFactNeighborY="-15472">
        <dgm:presLayoutVars>
          <dgm:bulletEnabled val="1"/>
        </dgm:presLayoutVars>
      </dgm:prSet>
      <dgm:spPr/>
    </dgm:pt>
    <dgm:pt modelId="{61CBE511-36C7-45EB-BC13-E5C008AC1669}" type="pres">
      <dgm:prSet presAssocID="{77682E60-CCD5-482B-8570-B361EF5150A6}" presName="desBackupRightNorm" presStyleCnt="0"/>
      <dgm:spPr/>
    </dgm:pt>
    <dgm:pt modelId="{9F7AFA22-4FB1-4CC0-B62E-C9A364BD5708}" type="pres">
      <dgm:prSet presAssocID="{3E57F620-6B4E-4F6A-9CDE-CCEE2AA68FDE}" presName="desSpace" presStyleCnt="0"/>
      <dgm:spPr/>
    </dgm:pt>
    <dgm:pt modelId="{93AEFC8F-CB62-4CB9-B5D5-203E789FF1B1}" type="pres">
      <dgm:prSet presAssocID="{F266E2D5-E00B-4AD4-800D-9403818C6F96}" presName="parComposite" presStyleCnt="0"/>
      <dgm:spPr/>
    </dgm:pt>
    <dgm:pt modelId="{7A5862B0-D733-4055-9112-7FC70575D357}" type="pres">
      <dgm:prSet presAssocID="{F266E2D5-E00B-4AD4-800D-9403818C6F96}" presName="parBigCircle" presStyleLbl="node0" presStyleIdx="1" presStyleCnt="4" custLinFactX="-9368" custLinFactNeighborX="-100000" custLinFactNeighborY="-767"/>
      <dgm:spPr>
        <a:solidFill>
          <a:schemeClr val="accent6">
            <a:lumMod val="75000"/>
          </a:schemeClr>
        </a:solidFill>
      </dgm:spPr>
    </dgm:pt>
    <dgm:pt modelId="{7D222D35-6CD5-49E9-B49D-56FACA5A0772}" type="pres">
      <dgm:prSet presAssocID="{F266E2D5-E00B-4AD4-800D-9403818C6F96}" presName="parTx" presStyleLbl="revTx" presStyleIdx="5" presStyleCnt="20" custScaleX="77877" custLinFactNeighborX="-37282" custLinFactNeighborY="22732"/>
      <dgm:spPr/>
    </dgm:pt>
    <dgm:pt modelId="{C54D0663-F1D0-4EE8-9DB8-B8AA88320381}" type="pres">
      <dgm:prSet presAssocID="{F266E2D5-E00B-4AD4-800D-9403818C6F96}" presName="bSpace" presStyleCnt="0"/>
      <dgm:spPr/>
    </dgm:pt>
    <dgm:pt modelId="{EE9A83EF-7688-4BA8-86DA-6A9B007C6FA3}" type="pres">
      <dgm:prSet presAssocID="{F266E2D5-E00B-4AD4-800D-9403818C6F96}" presName="parBackupNorm" presStyleCnt="0"/>
      <dgm:spPr/>
    </dgm:pt>
    <dgm:pt modelId="{79ECB499-775D-497F-9EF0-3B9C8CF59407}" type="pres">
      <dgm:prSet presAssocID="{EAFB0BA0-781E-4700-BE1E-AB3ADE9649A8}" presName="parSpace" presStyleCnt="0"/>
      <dgm:spPr/>
    </dgm:pt>
    <dgm:pt modelId="{257857D1-513E-4E2C-971B-30BE82B1C8E6}" type="pres">
      <dgm:prSet presAssocID="{746F01B4-D6BD-4A04-9E52-26B200811CD9}" presName="desBackupLeftNorm" presStyleCnt="0"/>
      <dgm:spPr/>
    </dgm:pt>
    <dgm:pt modelId="{CEE41DAE-7532-453A-9678-014199A110F8}" type="pres">
      <dgm:prSet presAssocID="{746F01B4-D6BD-4A04-9E52-26B200811CD9}" presName="desComposite" presStyleCnt="0"/>
      <dgm:spPr/>
    </dgm:pt>
    <dgm:pt modelId="{1F8D43C9-6B2A-448F-8C65-FC85A92EDD19}" type="pres">
      <dgm:prSet presAssocID="{746F01B4-D6BD-4A04-9E52-26B200811CD9}" presName="desCircle" presStyleLbl="node1" presStyleIdx="2" presStyleCnt="8" custLinFactX="-54779" custLinFactNeighborX="-100000" custLinFactNeighborY="13692"/>
      <dgm:spPr/>
    </dgm:pt>
    <dgm:pt modelId="{DAB9751D-E294-4EEA-9271-3675CE4A24E3}" type="pres">
      <dgm:prSet presAssocID="{746F01B4-D6BD-4A04-9E52-26B200811CD9}" presName="chTx" presStyleLbl="revTx" presStyleIdx="6" presStyleCnt="20" custLinFactNeighborX="18597" custLinFactNeighborY="-82802"/>
      <dgm:spPr/>
    </dgm:pt>
    <dgm:pt modelId="{70D1F38B-E205-4FA1-92B7-74D62935B89E}" type="pres">
      <dgm:prSet presAssocID="{746F01B4-D6BD-4A04-9E52-26B200811CD9}" presName="desTx" presStyleLbl="revTx" presStyleIdx="7" presStyleCnt="20">
        <dgm:presLayoutVars>
          <dgm:bulletEnabled val="1"/>
        </dgm:presLayoutVars>
      </dgm:prSet>
      <dgm:spPr/>
    </dgm:pt>
    <dgm:pt modelId="{03C80466-A707-4F3C-AA85-27220943943B}" type="pres">
      <dgm:prSet presAssocID="{746F01B4-D6BD-4A04-9E52-26B200811CD9}" presName="desBackupRightNorm" presStyleCnt="0"/>
      <dgm:spPr/>
    </dgm:pt>
    <dgm:pt modelId="{4C079314-E3EE-4D08-B46C-216658B55E22}" type="pres">
      <dgm:prSet presAssocID="{55433DAE-CCB8-4E97-BC7C-FF2DB38B9652}" presName="desSpace" presStyleCnt="0"/>
      <dgm:spPr/>
    </dgm:pt>
    <dgm:pt modelId="{D242C963-79C8-42E9-A003-2BD3DF323FDE}" type="pres">
      <dgm:prSet presAssocID="{492E90FC-DCC4-48EA-AAF3-643EA3AA7982}" presName="desBackupLeftNorm" presStyleCnt="0"/>
      <dgm:spPr/>
    </dgm:pt>
    <dgm:pt modelId="{5D956129-BFF8-4CCC-A86D-D63EA6AE16B6}" type="pres">
      <dgm:prSet presAssocID="{492E90FC-DCC4-48EA-AAF3-643EA3AA7982}" presName="desComposite" presStyleCnt="0"/>
      <dgm:spPr/>
    </dgm:pt>
    <dgm:pt modelId="{7DD6347C-79B3-4F0E-B26A-8DCB35FFB2B8}" type="pres">
      <dgm:prSet presAssocID="{492E90FC-DCC4-48EA-AAF3-643EA3AA7982}" presName="desCircle" presStyleLbl="node1" presStyleIdx="3" presStyleCnt="8" custLinFactNeighborX="-91501" custLinFactNeighborY="13692"/>
      <dgm:spPr/>
    </dgm:pt>
    <dgm:pt modelId="{D55CD747-443C-425F-921B-C67E7015E8E8}" type="pres">
      <dgm:prSet presAssocID="{492E90FC-DCC4-48EA-AAF3-643EA3AA7982}" presName="chTx" presStyleLbl="revTx" presStyleIdx="8" presStyleCnt="20" custScaleX="53087" custLinFactY="-22736" custLinFactNeighborX="94669" custLinFactNeighborY="-100000"/>
      <dgm:spPr/>
    </dgm:pt>
    <dgm:pt modelId="{CEB593E3-F8D4-4B8A-9297-4B2AB147BB65}" type="pres">
      <dgm:prSet presAssocID="{492E90FC-DCC4-48EA-AAF3-643EA3AA7982}" presName="desTx" presStyleLbl="revTx" presStyleIdx="9" presStyleCnt="20">
        <dgm:presLayoutVars>
          <dgm:bulletEnabled val="1"/>
        </dgm:presLayoutVars>
      </dgm:prSet>
      <dgm:spPr/>
    </dgm:pt>
    <dgm:pt modelId="{0FF83DD1-57C8-402A-BD1C-B01310FFAB6A}" type="pres">
      <dgm:prSet presAssocID="{492E90FC-DCC4-48EA-AAF3-643EA3AA7982}" presName="desBackupRightNorm" presStyleCnt="0"/>
      <dgm:spPr/>
    </dgm:pt>
    <dgm:pt modelId="{9D3542EB-46AB-440E-B304-4AC66F427434}" type="pres">
      <dgm:prSet presAssocID="{771736CC-5ED2-474D-A7C3-C7FBB4D398D7}" presName="desSpace" presStyleCnt="0"/>
      <dgm:spPr/>
    </dgm:pt>
    <dgm:pt modelId="{62FC3008-F16A-498A-81A0-B3388ECE0327}" type="pres">
      <dgm:prSet presAssocID="{D54F46C3-92D4-4939-8304-0D2C72437C95}" presName="parComposite" presStyleCnt="0"/>
      <dgm:spPr/>
    </dgm:pt>
    <dgm:pt modelId="{0D0A4D5D-64BA-47D2-B587-DE2806AB1F5A}" type="pres">
      <dgm:prSet presAssocID="{D54F46C3-92D4-4939-8304-0D2C72437C95}" presName="parBigCircle" presStyleLbl="node0" presStyleIdx="2" presStyleCnt="4" custLinFactX="200000" custLinFactNeighborX="291970" custLinFactNeighborY="-767"/>
      <dgm:spPr>
        <a:solidFill>
          <a:schemeClr val="accent4">
            <a:lumMod val="50000"/>
            <a:lumOff val="50000"/>
          </a:schemeClr>
        </a:solidFill>
      </dgm:spPr>
    </dgm:pt>
    <dgm:pt modelId="{46E9B9E1-7C9D-45DA-8FCD-A641BA90A86A}" type="pres">
      <dgm:prSet presAssocID="{D54F46C3-92D4-4939-8304-0D2C72437C95}" presName="parTx" presStyleLbl="revTx" presStyleIdx="10" presStyleCnt="20" custScaleX="60182" custLinFactNeighborX="28792" custLinFactNeighborY="28253"/>
      <dgm:spPr/>
    </dgm:pt>
    <dgm:pt modelId="{2B8774CC-589D-4235-A960-041039232749}" type="pres">
      <dgm:prSet presAssocID="{D54F46C3-92D4-4939-8304-0D2C72437C95}" presName="bSpace" presStyleCnt="0"/>
      <dgm:spPr/>
    </dgm:pt>
    <dgm:pt modelId="{81BE967A-640A-4A8C-A4B0-28FF206E7972}" type="pres">
      <dgm:prSet presAssocID="{D54F46C3-92D4-4939-8304-0D2C72437C95}" presName="parBackupNorm" presStyleCnt="0"/>
      <dgm:spPr/>
    </dgm:pt>
    <dgm:pt modelId="{C0B84138-A183-49C9-9485-5E4091B59C36}" type="pres">
      <dgm:prSet presAssocID="{BEA1896D-4E54-4129-B91C-4895D081BA4D}" presName="parSpace" presStyleCnt="0"/>
      <dgm:spPr/>
    </dgm:pt>
    <dgm:pt modelId="{1F4A9C8B-AB3F-4C3D-A77B-732A068E94F3}" type="pres">
      <dgm:prSet presAssocID="{89743480-C42F-4BC3-994F-CBE988543461}" presName="desBackupLeftNorm" presStyleCnt="0"/>
      <dgm:spPr/>
    </dgm:pt>
    <dgm:pt modelId="{3B771693-E7CA-44F1-8B7B-246BB465BBBC}" type="pres">
      <dgm:prSet presAssocID="{89743480-C42F-4BC3-994F-CBE988543461}" presName="desComposite" presStyleCnt="0"/>
      <dgm:spPr/>
    </dgm:pt>
    <dgm:pt modelId="{124370B7-5A27-4FF4-9405-933FBC7663F5}" type="pres">
      <dgm:prSet presAssocID="{89743480-C42F-4BC3-994F-CBE988543461}" presName="desCircle" presStyleLbl="node1" presStyleIdx="4" presStyleCnt="8" custLinFactNeighborX="946" custLinFactNeighborY="13692"/>
      <dgm:spPr/>
    </dgm:pt>
    <dgm:pt modelId="{55610CC2-C608-4FF3-9EA2-FC55456C5D84}" type="pres">
      <dgm:prSet presAssocID="{89743480-C42F-4BC3-994F-CBE988543461}" presName="chTx" presStyleLbl="revTx" presStyleIdx="11" presStyleCnt="20" custLinFactX="7579" custLinFactNeighborX="100000" custLinFactNeighborY="-78601"/>
      <dgm:spPr/>
    </dgm:pt>
    <dgm:pt modelId="{188C6D37-A2F7-4C3B-9DA0-7C5FE94EBACD}" type="pres">
      <dgm:prSet presAssocID="{89743480-C42F-4BC3-994F-CBE988543461}" presName="desTx" presStyleLbl="revTx" presStyleIdx="12" presStyleCnt="20" custLinFactNeighborX="50419" custLinFactNeighborY="-24524">
        <dgm:presLayoutVars>
          <dgm:bulletEnabled val="1"/>
        </dgm:presLayoutVars>
      </dgm:prSet>
      <dgm:spPr/>
    </dgm:pt>
    <dgm:pt modelId="{CEE8EE04-6006-4132-BDAD-624BAEC4A11A}" type="pres">
      <dgm:prSet presAssocID="{89743480-C42F-4BC3-994F-CBE988543461}" presName="desBackupRightNorm" presStyleCnt="0"/>
      <dgm:spPr/>
    </dgm:pt>
    <dgm:pt modelId="{322D4F03-D231-4A57-9155-E0A24150CDD1}" type="pres">
      <dgm:prSet presAssocID="{89230C49-5E47-49DA-B4B6-5E0532A4D4C1}" presName="desSpace" presStyleCnt="0"/>
      <dgm:spPr/>
    </dgm:pt>
    <dgm:pt modelId="{9DB6FB87-3160-4958-A9FA-C0856AA28507}" type="pres">
      <dgm:prSet presAssocID="{BCE86ED9-C6AB-43F0-9F13-F0855FBC4693}" presName="desBackupLeftNorm" presStyleCnt="0"/>
      <dgm:spPr/>
    </dgm:pt>
    <dgm:pt modelId="{25707BD7-436C-4CEF-86A7-46DED48F8DCC}" type="pres">
      <dgm:prSet presAssocID="{BCE86ED9-C6AB-43F0-9F13-F0855FBC4693}" presName="desComposite" presStyleCnt="0"/>
      <dgm:spPr/>
    </dgm:pt>
    <dgm:pt modelId="{93AFD8ED-09C7-4CAC-BA64-4AFA3F4C2623}" type="pres">
      <dgm:prSet presAssocID="{BCE86ED9-C6AB-43F0-9F13-F0855FBC4693}" presName="desCircle" presStyleLbl="node1" presStyleIdx="5" presStyleCnt="8" custLinFactX="226319" custLinFactNeighborX="300000" custLinFactNeighborY="13692"/>
      <dgm:spPr/>
    </dgm:pt>
    <dgm:pt modelId="{208E4CB6-ED3D-43AB-8838-A44E5E5392C6}" type="pres">
      <dgm:prSet presAssocID="{BCE86ED9-C6AB-43F0-9F13-F0855FBC4693}" presName="chTx" presStyleLbl="revTx" presStyleIdx="13" presStyleCnt="20" custLinFactX="74559" custLinFactY="-22736" custLinFactNeighborX="100000" custLinFactNeighborY="-100000"/>
      <dgm:spPr/>
    </dgm:pt>
    <dgm:pt modelId="{380A40C9-3B61-4CAB-B602-A029C7E11397}" type="pres">
      <dgm:prSet presAssocID="{BCE86ED9-C6AB-43F0-9F13-F0855FBC4693}" presName="desTx" presStyleLbl="revTx" presStyleIdx="14" presStyleCnt="20">
        <dgm:presLayoutVars>
          <dgm:bulletEnabled val="1"/>
        </dgm:presLayoutVars>
      </dgm:prSet>
      <dgm:spPr/>
    </dgm:pt>
    <dgm:pt modelId="{72DDCA21-5D4B-4FA5-AA0E-54EF5C4AB646}" type="pres">
      <dgm:prSet presAssocID="{BCE86ED9-C6AB-43F0-9F13-F0855FBC4693}" presName="desBackupRightNorm" presStyleCnt="0"/>
      <dgm:spPr/>
    </dgm:pt>
    <dgm:pt modelId="{0DBF9D81-DF27-4BCE-912E-94AA1675F66D}" type="pres">
      <dgm:prSet presAssocID="{07B88827-BA72-41B8-AF30-D846E325697F}" presName="desSpace" presStyleCnt="0"/>
      <dgm:spPr/>
    </dgm:pt>
    <dgm:pt modelId="{D6C03453-C949-4813-B157-CE25667EEE44}" type="pres">
      <dgm:prSet presAssocID="{1E6FE762-9C52-4842-AA87-28C9E8521AE6}" presName="parComposite" presStyleCnt="0"/>
      <dgm:spPr/>
    </dgm:pt>
    <dgm:pt modelId="{EC4A4A7E-499B-4BFF-90D1-EB04FA9E8C3F}" type="pres">
      <dgm:prSet presAssocID="{1E6FE762-9C52-4842-AA87-28C9E8521AE6}" presName="parBigCircle" presStyleLbl="node0" presStyleIdx="3" presStyleCnt="4" custLinFactNeighborX="30464" custLinFactNeighborY="-767"/>
      <dgm:spPr>
        <a:solidFill>
          <a:schemeClr val="accent6">
            <a:lumMod val="75000"/>
          </a:schemeClr>
        </a:solidFill>
      </dgm:spPr>
    </dgm:pt>
    <dgm:pt modelId="{1A40B5B0-5553-4501-86B7-D2EBC01C7DD4}" type="pres">
      <dgm:prSet presAssocID="{1E6FE762-9C52-4842-AA87-28C9E8521AE6}" presName="parTx" presStyleLbl="revTx" presStyleIdx="15" presStyleCnt="20" custLinFactNeighborX="93013" custLinFactNeighborY="8666"/>
      <dgm:spPr/>
    </dgm:pt>
    <dgm:pt modelId="{9F620D41-CA1D-401C-A18C-5412A516BF24}" type="pres">
      <dgm:prSet presAssocID="{1E6FE762-9C52-4842-AA87-28C9E8521AE6}" presName="bSpace" presStyleCnt="0"/>
      <dgm:spPr/>
    </dgm:pt>
    <dgm:pt modelId="{F5F5BF6D-A218-4F64-AE34-A5187BE757A9}" type="pres">
      <dgm:prSet presAssocID="{1E6FE762-9C52-4842-AA87-28C9E8521AE6}" presName="parBackupNorm" presStyleCnt="0"/>
      <dgm:spPr/>
    </dgm:pt>
    <dgm:pt modelId="{8EDA5ED0-0199-44E0-B31F-DF3946E5855B}" type="pres">
      <dgm:prSet presAssocID="{9B71AF27-A343-482F-8804-E0664B6C5B7F}" presName="parSpace" presStyleCnt="0"/>
      <dgm:spPr/>
    </dgm:pt>
    <dgm:pt modelId="{7FDF4BCE-DC02-4DE4-92F9-49F279895DBD}" type="pres">
      <dgm:prSet presAssocID="{BDA79684-343F-498E-81E4-08651945AEBC}" presName="desBackupLeftNorm" presStyleCnt="0"/>
      <dgm:spPr/>
    </dgm:pt>
    <dgm:pt modelId="{7BC6FD06-A58C-48EE-BC1D-7161080FF2EB}" type="pres">
      <dgm:prSet presAssocID="{BDA79684-343F-498E-81E4-08651945AEBC}" presName="desComposite" presStyleCnt="0"/>
      <dgm:spPr/>
    </dgm:pt>
    <dgm:pt modelId="{22399107-0461-45F6-B07D-18EFA02C535B}" type="pres">
      <dgm:prSet presAssocID="{BDA79684-343F-498E-81E4-08651945AEBC}" presName="desCircle" presStyleLbl="node1" presStyleIdx="6" presStyleCnt="8" custLinFactNeighborX="73624" custLinFactNeighborY="13692"/>
      <dgm:spPr/>
    </dgm:pt>
    <dgm:pt modelId="{D0781BE7-EAC0-4C4E-B053-E3E2ED22153E}" type="pres">
      <dgm:prSet presAssocID="{BDA79684-343F-498E-81E4-08651945AEBC}" presName="chTx" presStyleLbl="revTx" presStyleIdx="16" presStyleCnt="20" custLinFactX="66109" custLinFactY="-14221" custLinFactNeighborX="100000" custLinFactNeighborY="-100000"/>
      <dgm:spPr/>
    </dgm:pt>
    <dgm:pt modelId="{15C9122A-53F5-484C-B44D-DBBE641C0512}" type="pres">
      <dgm:prSet presAssocID="{BDA79684-343F-498E-81E4-08651945AEBC}" presName="desTx" presStyleLbl="revTx" presStyleIdx="17" presStyleCnt="20">
        <dgm:presLayoutVars>
          <dgm:bulletEnabled val="1"/>
        </dgm:presLayoutVars>
      </dgm:prSet>
      <dgm:spPr/>
    </dgm:pt>
    <dgm:pt modelId="{203D7807-037A-46A7-9209-A372EED990C1}" type="pres">
      <dgm:prSet presAssocID="{BDA79684-343F-498E-81E4-08651945AEBC}" presName="desBackupRightNorm" presStyleCnt="0"/>
      <dgm:spPr/>
    </dgm:pt>
    <dgm:pt modelId="{693B075A-4848-44A1-9A37-D184A68DBF72}" type="pres">
      <dgm:prSet presAssocID="{0272BC66-6A66-4FCD-8BD7-D9C0E0160E48}" presName="desSpace" presStyleCnt="0"/>
      <dgm:spPr/>
    </dgm:pt>
    <dgm:pt modelId="{179E2202-B859-4D69-BD3C-8B8DAC167B20}" type="pres">
      <dgm:prSet presAssocID="{E912D739-D8AE-46EE-90AE-D73A7547E321}" presName="desBackupLeftNorm" presStyleCnt="0"/>
      <dgm:spPr/>
    </dgm:pt>
    <dgm:pt modelId="{1361E735-ACB9-4CC5-A630-83AC3756ADA8}" type="pres">
      <dgm:prSet presAssocID="{E912D739-D8AE-46EE-90AE-D73A7547E321}" presName="desComposite" presStyleCnt="0"/>
      <dgm:spPr/>
    </dgm:pt>
    <dgm:pt modelId="{ADA7906C-68D7-4463-9279-8459D37B1ACF}" type="pres">
      <dgm:prSet presAssocID="{E912D739-D8AE-46EE-90AE-D73A7547E321}" presName="desCircle" presStyleLbl="node1" presStyleIdx="7" presStyleCnt="8" custLinFactX="-197980" custLinFactNeighborX="-200000" custLinFactNeighborY="13692"/>
      <dgm:spPr/>
    </dgm:pt>
    <dgm:pt modelId="{C7A2311C-8BA0-4DF9-AF63-BAD568096632}" type="pres">
      <dgm:prSet presAssocID="{E912D739-D8AE-46EE-90AE-D73A7547E321}" presName="chTx" presStyleLbl="revTx" presStyleIdx="18" presStyleCnt="20" custLinFactX="100000" custLinFactY="-41922" custLinFactNeighborX="124469" custLinFactNeighborY="-100000"/>
      <dgm:spPr/>
    </dgm:pt>
    <dgm:pt modelId="{EDD73488-045F-4EED-BF2A-0D9AE70D426B}" type="pres">
      <dgm:prSet presAssocID="{E912D739-D8AE-46EE-90AE-D73A7547E321}" presName="desTx" presStyleLbl="revTx" presStyleIdx="19" presStyleCnt="20">
        <dgm:presLayoutVars>
          <dgm:bulletEnabled val="1"/>
        </dgm:presLayoutVars>
      </dgm:prSet>
      <dgm:spPr/>
    </dgm:pt>
    <dgm:pt modelId="{FC04CA94-FD89-424B-B9D7-BECD827E9EBD}" type="pres">
      <dgm:prSet presAssocID="{E912D739-D8AE-46EE-90AE-D73A7547E321}" presName="desBackupRightNorm" presStyleCnt="0"/>
      <dgm:spPr/>
    </dgm:pt>
    <dgm:pt modelId="{43DBA52D-D8AF-4374-9E34-AFDD37C5D414}" type="pres">
      <dgm:prSet presAssocID="{56D9D4F9-9D09-4539-8ADD-650CC60053F2}" presName="desSpace" presStyleCnt="0"/>
      <dgm:spPr/>
    </dgm:pt>
  </dgm:ptLst>
  <dgm:cxnLst>
    <dgm:cxn modelId="{87D4B40C-5535-4239-BCEF-0F92FD0F1623}" type="presOf" srcId="{A3BD2B08-9288-4CDF-B630-C7593AADD7B0}" destId="{68A3ACBD-B24D-4D42-A808-80B2957C5BAB}" srcOrd="0" destOrd="0" presId="urn:microsoft.com/office/officeart/2008/layout/CircleAccentTimeline"/>
    <dgm:cxn modelId="{FCA3CD0F-B366-40D4-A9DC-2BD5C8A417F1}" type="presOf" srcId="{BDA79684-343F-498E-81E4-08651945AEBC}" destId="{D0781BE7-EAC0-4C4E-B053-E3E2ED22153E}" srcOrd="0" destOrd="0" presId="urn:microsoft.com/office/officeart/2008/layout/CircleAccentTimeline"/>
    <dgm:cxn modelId="{AF120416-6DDF-430C-9D83-AA5345D77E68}" type="presOf" srcId="{746F01B4-D6BD-4A04-9E52-26B200811CD9}" destId="{DAB9751D-E294-4EEA-9271-3675CE4A24E3}" srcOrd="0" destOrd="0" presId="urn:microsoft.com/office/officeart/2008/layout/CircleAccentTimeline"/>
    <dgm:cxn modelId="{5CD9BA20-BBEC-4093-9DC8-ABB2271E5B18}" type="presOf" srcId="{89743480-C42F-4BC3-994F-CBE988543461}" destId="{55610CC2-C608-4FF3-9EA2-FC55456C5D84}" srcOrd="0" destOrd="0" presId="urn:microsoft.com/office/officeart/2008/layout/CircleAccentTimeline"/>
    <dgm:cxn modelId="{8E3C0025-AEC3-4063-8A76-AF777ECD3790}" type="presOf" srcId="{D54F46C3-92D4-4939-8304-0D2C72437C95}" destId="{46E9B9E1-7C9D-45DA-8FCD-A641BA90A86A}" srcOrd="0" destOrd="0" presId="urn:microsoft.com/office/officeart/2008/layout/CircleAccentTimeline"/>
    <dgm:cxn modelId="{B433B732-B5EE-47EF-87FC-7FB33A738BD0}" srcId="{674CDDAC-76F2-46DC-9382-1DD3471D0D4E}" destId="{77682E60-CCD5-482B-8570-B361EF5150A6}" srcOrd="1" destOrd="0" parTransId="{6BC58351-E0CB-4CD8-882B-DB1F397AAA60}" sibTransId="{3E57F620-6B4E-4F6A-9CDE-CCEE2AA68FDE}"/>
    <dgm:cxn modelId="{A75FA338-5374-4AAB-9890-BBE92F38C250}" type="presOf" srcId="{1E6FE762-9C52-4842-AA87-28C9E8521AE6}" destId="{1A40B5B0-5553-4501-86B7-D2EBC01C7DD4}" srcOrd="0" destOrd="0" presId="urn:microsoft.com/office/officeart/2008/layout/CircleAccentTimeline"/>
    <dgm:cxn modelId="{AFEB2A39-3C7C-4888-83AA-91ED0E454072}" type="presOf" srcId="{77682E60-CCD5-482B-8570-B361EF5150A6}" destId="{148E6700-6421-4719-AB03-8F2FAA3E497E}" srcOrd="0" destOrd="0" presId="urn:microsoft.com/office/officeart/2008/layout/CircleAccentTimeline"/>
    <dgm:cxn modelId="{450E023D-8F89-4A66-AADB-9ABEC7F721C2}" type="presOf" srcId="{BCE86ED9-C6AB-43F0-9F13-F0855FBC4693}" destId="{208E4CB6-ED3D-43AB-8838-A44E5E5392C6}" srcOrd="0" destOrd="0" presId="urn:microsoft.com/office/officeart/2008/layout/CircleAccentTimeline"/>
    <dgm:cxn modelId="{4261045E-3763-4651-AF8E-F7036547B3CC}" type="presOf" srcId="{674CDDAC-76F2-46DC-9382-1DD3471D0D4E}" destId="{FFC9678B-DD04-4D53-B4C9-C8A592A57027}" srcOrd="0" destOrd="0" presId="urn:microsoft.com/office/officeart/2008/layout/CircleAccentTimeline"/>
    <dgm:cxn modelId="{23F87641-DB63-4DD7-8B74-EBFB10DEFF04}" srcId="{F266E2D5-E00B-4AD4-800D-9403818C6F96}" destId="{492E90FC-DCC4-48EA-AAF3-643EA3AA7982}" srcOrd="1" destOrd="0" parTransId="{2092A36D-00E6-408B-9219-A98815FB1926}" sibTransId="{771736CC-5ED2-474D-A7C3-C7FBB4D398D7}"/>
    <dgm:cxn modelId="{89C0EA69-7FC2-42F4-BC1E-D9165167EB19}" type="presOf" srcId="{DC2AFDAA-AA22-4128-83DB-0D7790A786C3}" destId="{FAA21AC3-790A-424F-B24F-3ECDC121E94C}" srcOrd="0" destOrd="0" presId="urn:microsoft.com/office/officeart/2008/layout/CircleAccentTimeline"/>
    <dgm:cxn modelId="{CF69656C-A92E-48AD-A0C5-8707F82453FF}" srcId="{1E6FE762-9C52-4842-AA87-28C9E8521AE6}" destId="{BDA79684-343F-498E-81E4-08651945AEBC}" srcOrd="0" destOrd="0" parTransId="{DB5030F0-7D8C-486C-B1EA-4200073979DE}" sibTransId="{0272BC66-6A66-4FCD-8BD7-D9C0E0160E48}"/>
    <dgm:cxn modelId="{EB165789-5FB9-485B-A9D0-B35F7F38FAE0}" type="presOf" srcId="{E912D739-D8AE-46EE-90AE-D73A7547E321}" destId="{C7A2311C-8BA0-4DF9-AF63-BAD568096632}" srcOrd="0" destOrd="0" presId="urn:microsoft.com/office/officeart/2008/layout/CircleAccentTimeline"/>
    <dgm:cxn modelId="{BCC81491-10BA-4839-8436-FD32BBCA9A1B}" srcId="{674CDDAC-76F2-46DC-9382-1DD3471D0D4E}" destId="{DC2AFDAA-AA22-4128-83DB-0D7790A786C3}" srcOrd="0" destOrd="0" parTransId="{3DA84C0C-CAC4-43CD-B18B-9EADE8C69F7A}" sibTransId="{38DC2E90-9121-4002-B3DF-1953C9286ACF}"/>
    <dgm:cxn modelId="{01845F96-AB3A-4773-972C-B7AEB474FEDF}" srcId="{F266E2D5-E00B-4AD4-800D-9403818C6F96}" destId="{746F01B4-D6BD-4A04-9E52-26B200811CD9}" srcOrd="0" destOrd="0" parTransId="{46D42862-3FAE-4039-997C-4A2D84371243}" sibTransId="{55433DAE-CCB8-4E97-BC7C-FF2DB38B9652}"/>
    <dgm:cxn modelId="{ABDC9D9A-78C6-4192-B8D6-620919474DE1}" srcId="{A3BD2B08-9288-4CDF-B630-C7593AADD7B0}" destId="{1E6FE762-9C52-4842-AA87-28C9E8521AE6}" srcOrd="3" destOrd="0" parTransId="{0493E35D-ABFA-4296-858A-B9B43B87D9E6}" sibTransId="{9B71AF27-A343-482F-8804-E0664B6C5B7F}"/>
    <dgm:cxn modelId="{F2A4A6A7-8F52-457C-A901-ED4BDFCA3AD0}" srcId="{D54F46C3-92D4-4939-8304-0D2C72437C95}" destId="{89743480-C42F-4BC3-994F-CBE988543461}" srcOrd="0" destOrd="0" parTransId="{B7008F03-A511-477F-B6BD-5381EEA572ED}" sibTransId="{89230C49-5E47-49DA-B4B6-5E0532A4D4C1}"/>
    <dgm:cxn modelId="{B21A45BB-D721-4EC2-B480-DBF04B3B2913}" srcId="{A3BD2B08-9288-4CDF-B630-C7593AADD7B0}" destId="{D54F46C3-92D4-4939-8304-0D2C72437C95}" srcOrd="2" destOrd="0" parTransId="{926493C5-91E1-415D-A579-99104D09F4E8}" sibTransId="{BEA1896D-4E54-4129-B91C-4895D081BA4D}"/>
    <dgm:cxn modelId="{6DEC8EC3-1264-4A34-9CFA-4BECCE7DD523}" srcId="{1E6FE762-9C52-4842-AA87-28C9E8521AE6}" destId="{E912D739-D8AE-46EE-90AE-D73A7547E321}" srcOrd="1" destOrd="0" parTransId="{F4487AC6-024A-4E50-A105-D3DFE7CD0A5B}" sibTransId="{56D9D4F9-9D09-4539-8ADD-650CC60053F2}"/>
    <dgm:cxn modelId="{F93200D1-0392-4191-976F-FCEC7FF98FD4}" srcId="{A3BD2B08-9288-4CDF-B630-C7593AADD7B0}" destId="{674CDDAC-76F2-46DC-9382-1DD3471D0D4E}" srcOrd="0" destOrd="0" parTransId="{7C758ACA-C837-43CA-94FE-18C7E812DCA1}" sibTransId="{E823FED9-8B4F-411B-BA58-3D5B76225C80}"/>
    <dgm:cxn modelId="{45244AE4-FDD8-438C-A51F-D8C38D5B1884}" srcId="{D54F46C3-92D4-4939-8304-0D2C72437C95}" destId="{BCE86ED9-C6AB-43F0-9F13-F0855FBC4693}" srcOrd="1" destOrd="0" parTransId="{2FEB14D3-51B2-404A-9C73-66D49AEAEE62}" sibTransId="{07B88827-BA72-41B8-AF30-D846E325697F}"/>
    <dgm:cxn modelId="{0E5DFBEC-FC09-4F43-B0DE-496D5AD17DF7}" type="presOf" srcId="{492E90FC-DCC4-48EA-AAF3-643EA3AA7982}" destId="{D55CD747-443C-425F-921B-C67E7015E8E8}" srcOrd="0" destOrd="0" presId="urn:microsoft.com/office/officeart/2008/layout/CircleAccentTimeline"/>
    <dgm:cxn modelId="{4CA6B1F9-5A53-4643-9C70-4746F01A1B1B}" srcId="{A3BD2B08-9288-4CDF-B630-C7593AADD7B0}" destId="{F266E2D5-E00B-4AD4-800D-9403818C6F96}" srcOrd="1" destOrd="0" parTransId="{6E8BC82E-AFE2-4765-904C-1555CA7A5DB2}" sibTransId="{EAFB0BA0-781E-4700-BE1E-AB3ADE9649A8}"/>
    <dgm:cxn modelId="{77FFB9FD-EF25-4532-B851-773264CDDCEC}" type="presOf" srcId="{F266E2D5-E00B-4AD4-800D-9403818C6F96}" destId="{7D222D35-6CD5-49E9-B49D-56FACA5A0772}" srcOrd="0" destOrd="0" presId="urn:microsoft.com/office/officeart/2008/layout/CircleAccentTimeline"/>
    <dgm:cxn modelId="{EDEB7FFE-7E5A-4C57-A6CE-CCDE0C59BA37}" type="presParOf" srcId="{68A3ACBD-B24D-4D42-A808-80B2957C5BAB}" destId="{6D996B86-AD19-40D1-A80E-70B7B5A1CCA1}" srcOrd="0" destOrd="0" presId="urn:microsoft.com/office/officeart/2008/layout/CircleAccentTimeline"/>
    <dgm:cxn modelId="{EE152EFD-83A5-45D6-80CB-860E677BA05B}" type="presParOf" srcId="{6D996B86-AD19-40D1-A80E-70B7B5A1CCA1}" destId="{6AB1C429-03BD-48EE-ADF3-D751412A496E}" srcOrd="0" destOrd="0" presId="urn:microsoft.com/office/officeart/2008/layout/CircleAccentTimeline"/>
    <dgm:cxn modelId="{E2B5FA83-9372-4E6C-8A58-52548D8B4C8E}" type="presParOf" srcId="{6D996B86-AD19-40D1-A80E-70B7B5A1CCA1}" destId="{FFC9678B-DD04-4D53-B4C9-C8A592A57027}" srcOrd="1" destOrd="0" presId="urn:microsoft.com/office/officeart/2008/layout/CircleAccentTimeline"/>
    <dgm:cxn modelId="{EDF38598-CCB4-4EC1-916B-F48B9B60695A}" type="presParOf" srcId="{6D996B86-AD19-40D1-A80E-70B7B5A1CCA1}" destId="{17A64D0E-D259-4167-AC2C-0CC7E48EE994}" srcOrd="2" destOrd="0" presId="urn:microsoft.com/office/officeart/2008/layout/CircleAccentTimeline"/>
    <dgm:cxn modelId="{995067D4-3668-489F-BD0B-DDE36419166B}" type="presParOf" srcId="{68A3ACBD-B24D-4D42-A808-80B2957C5BAB}" destId="{DDAA8F57-4A6C-4339-B2A9-69F005E451A2}" srcOrd="1" destOrd="0" presId="urn:microsoft.com/office/officeart/2008/layout/CircleAccentTimeline"/>
    <dgm:cxn modelId="{281E5EDA-3DE8-4DB3-A960-D529967CEF79}" type="presParOf" srcId="{68A3ACBD-B24D-4D42-A808-80B2957C5BAB}" destId="{4AEDE332-9762-42DB-914D-DD7CA13ADE6F}" srcOrd="2" destOrd="0" presId="urn:microsoft.com/office/officeart/2008/layout/CircleAccentTimeline"/>
    <dgm:cxn modelId="{768EEDC6-7147-40D3-B163-90D81F6BE254}" type="presParOf" srcId="{68A3ACBD-B24D-4D42-A808-80B2957C5BAB}" destId="{9D703D9C-2A44-4A2F-BD53-37C102B7D631}" srcOrd="3" destOrd="0" presId="urn:microsoft.com/office/officeart/2008/layout/CircleAccentTimeline"/>
    <dgm:cxn modelId="{5A07F026-EC66-4E3A-9538-B66284F10B6D}" type="presParOf" srcId="{68A3ACBD-B24D-4D42-A808-80B2957C5BAB}" destId="{FF71AEB2-A1BF-4451-AECA-DCF23F5470B0}" srcOrd="4" destOrd="0" presId="urn:microsoft.com/office/officeart/2008/layout/CircleAccentTimeline"/>
    <dgm:cxn modelId="{7FB42516-C1BC-4B0F-9A37-4C7054441F75}" type="presParOf" srcId="{FF71AEB2-A1BF-4451-AECA-DCF23F5470B0}" destId="{6D7161C6-D36E-489A-BD0A-E8E06A555D3A}" srcOrd="0" destOrd="0" presId="urn:microsoft.com/office/officeart/2008/layout/CircleAccentTimeline"/>
    <dgm:cxn modelId="{B5F265BD-C105-4072-ACBC-11E4A643A624}" type="presParOf" srcId="{FF71AEB2-A1BF-4451-AECA-DCF23F5470B0}" destId="{FAA21AC3-790A-424F-B24F-3ECDC121E94C}" srcOrd="1" destOrd="0" presId="urn:microsoft.com/office/officeart/2008/layout/CircleAccentTimeline"/>
    <dgm:cxn modelId="{174A05E9-93DD-4E70-98C5-2F48797A0B70}" type="presParOf" srcId="{FF71AEB2-A1BF-4451-AECA-DCF23F5470B0}" destId="{E246AE45-7B4C-4794-8605-DD8C8BF7D063}" srcOrd="2" destOrd="0" presId="urn:microsoft.com/office/officeart/2008/layout/CircleAccentTimeline"/>
    <dgm:cxn modelId="{5B4AC86E-068B-418D-87FC-255DFC44037B}" type="presParOf" srcId="{68A3ACBD-B24D-4D42-A808-80B2957C5BAB}" destId="{5BFC4D9D-7D54-4B94-B4B2-58C3091EDE8A}" srcOrd="5" destOrd="0" presId="urn:microsoft.com/office/officeart/2008/layout/CircleAccentTimeline"/>
    <dgm:cxn modelId="{D30F72A4-2327-4C66-A7F8-88385362A0AB}" type="presParOf" srcId="{68A3ACBD-B24D-4D42-A808-80B2957C5BAB}" destId="{503E3D8B-35DF-4141-8D2C-D41BD05FC829}" srcOrd="6" destOrd="0" presId="urn:microsoft.com/office/officeart/2008/layout/CircleAccentTimeline"/>
    <dgm:cxn modelId="{77861BC8-AD98-437C-BE17-437A4FBA2E1C}" type="presParOf" srcId="{68A3ACBD-B24D-4D42-A808-80B2957C5BAB}" destId="{CA889516-9376-4779-AAE2-A8DECB20EF9D}" srcOrd="7" destOrd="0" presId="urn:microsoft.com/office/officeart/2008/layout/CircleAccentTimeline"/>
    <dgm:cxn modelId="{E0BBE7CF-97B0-4D2A-94EA-8394F98C3831}" type="presParOf" srcId="{68A3ACBD-B24D-4D42-A808-80B2957C5BAB}" destId="{BDD47387-3443-4455-92CF-37D62F8F8C3E}" srcOrd="8" destOrd="0" presId="urn:microsoft.com/office/officeart/2008/layout/CircleAccentTimeline"/>
    <dgm:cxn modelId="{3DEDCB6B-BDA4-4CA6-8C25-72B7D63291CF}" type="presParOf" srcId="{BDD47387-3443-4455-92CF-37D62F8F8C3E}" destId="{6C80D753-A88F-4B45-ABA5-4304C0D2A77B}" srcOrd="0" destOrd="0" presId="urn:microsoft.com/office/officeart/2008/layout/CircleAccentTimeline"/>
    <dgm:cxn modelId="{5695CA53-5967-48C1-98DB-5C6A9DB13011}" type="presParOf" srcId="{BDD47387-3443-4455-92CF-37D62F8F8C3E}" destId="{148E6700-6421-4719-AB03-8F2FAA3E497E}" srcOrd="1" destOrd="0" presId="urn:microsoft.com/office/officeart/2008/layout/CircleAccentTimeline"/>
    <dgm:cxn modelId="{7D16113C-D246-4062-A7CF-6798457E0856}" type="presParOf" srcId="{BDD47387-3443-4455-92CF-37D62F8F8C3E}" destId="{F8F62F3F-4724-461E-AD7E-2EB202FCAD15}" srcOrd="2" destOrd="0" presId="urn:microsoft.com/office/officeart/2008/layout/CircleAccentTimeline"/>
    <dgm:cxn modelId="{99BBA6A7-E656-483B-AB7D-88F2686D5DCF}" type="presParOf" srcId="{68A3ACBD-B24D-4D42-A808-80B2957C5BAB}" destId="{61CBE511-36C7-45EB-BC13-E5C008AC1669}" srcOrd="9" destOrd="0" presId="urn:microsoft.com/office/officeart/2008/layout/CircleAccentTimeline"/>
    <dgm:cxn modelId="{CE5B743C-F7C0-4C65-B929-5455E895D502}" type="presParOf" srcId="{68A3ACBD-B24D-4D42-A808-80B2957C5BAB}" destId="{9F7AFA22-4FB1-4CC0-B62E-C9A364BD5708}" srcOrd="10" destOrd="0" presId="urn:microsoft.com/office/officeart/2008/layout/CircleAccentTimeline"/>
    <dgm:cxn modelId="{F745D131-3AB3-48DF-99A6-5D09F84A59DC}" type="presParOf" srcId="{68A3ACBD-B24D-4D42-A808-80B2957C5BAB}" destId="{93AEFC8F-CB62-4CB9-B5D5-203E789FF1B1}" srcOrd="11" destOrd="0" presId="urn:microsoft.com/office/officeart/2008/layout/CircleAccentTimeline"/>
    <dgm:cxn modelId="{E53062F4-6DAB-483F-8CE4-C61BF3DA9501}" type="presParOf" srcId="{93AEFC8F-CB62-4CB9-B5D5-203E789FF1B1}" destId="{7A5862B0-D733-4055-9112-7FC70575D357}" srcOrd="0" destOrd="0" presId="urn:microsoft.com/office/officeart/2008/layout/CircleAccentTimeline"/>
    <dgm:cxn modelId="{9848AA48-2830-48FF-9A24-A65AF8427FE1}" type="presParOf" srcId="{93AEFC8F-CB62-4CB9-B5D5-203E789FF1B1}" destId="{7D222D35-6CD5-49E9-B49D-56FACA5A0772}" srcOrd="1" destOrd="0" presId="urn:microsoft.com/office/officeart/2008/layout/CircleAccentTimeline"/>
    <dgm:cxn modelId="{AD402119-A3A7-4A53-B091-099B69522413}" type="presParOf" srcId="{93AEFC8F-CB62-4CB9-B5D5-203E789FF1B1}" destId="{C54D0663-F1D0-4EE8-9DB8-B8AA88320381}" srcOrd="2" destOrd="0" presId="urn:microsoft.com/office/officeart/2008/layout/CircleAccentTimeline"/>
    <dgm:cxn modelId="{31F8A123-3D8D-4C2A-A901-B0F5D0FC6441}" type="presParOf" srcId="{68A3ACBD-B24D-4D42-A808-80B2957C5BAB}" destId="{EE9A83EF-7688-4BA8-86DA-6A9B007C6FA3}" srcOrd="12" destOrd="0" presId="urn:microsoft.com/office/officeart/2008/layout/CircleAccentTimeline"/>
    <dgm:cxn modelId="{D340E4F9-851F-4CB1-A9C3-AEBD7EAD42B8}" type="presParOf" srcId="{68A3ACBD-B24D-4D42-A808-80B2957C5BAB}" destId="{79ECB499-775D-497F-9EF0-3B9C8CF59407}" srcOrd="13" destOrd="0" presId="urn:microsoft.com/office/officeart/2008/layout/CircleAccentTimeline"/>
    <dgm:cxn modelId="{8372628C-E709-4FF0-9CBD-7891BDFC7F81}" type="presParOf" srcId="{68A3ACBD-B24D-4D42-A808-80B2957C5BAB}" destId="{257857D1-513E-4E2C-971B-30BE82B1C8E6}" srcOrd="14" destOrd="0" presId="urn:microsoft.com/office/officeart/2008/layout/CircleAccentTimeline"/>
    <dgm:cxn modelId="{894E8891-E49A-41F8-904D-24EA2D0B411A}" type="presParOf" srcId="{68A3ACBD-B24D-4D42-A808-80B2957C5BAB}" destId="{CEE41DAE-7532-453A-9678-014199A110F8}" srcOrd="15" destOrd="0" presId="urn:microsoft.com/office/officeart/2008/layout/CircleAccentTimeline"/>
    <dgm:cxn modelId="{486A792C-46F7-46E9-A641-1DCA96E815FB}" type="presParOf" srcId="{CEE41DAE-7532-453A-9678-014199A110F8}" destId="{1F8D43C9-6B2A-448F-8C65-FC85A92EDD19}" srcOrd="0" destOrd="0" presId="urn:microsoft.com/office/officeart/2008/layout/CircleAccentTimeline"/>
    <dgm:cxn modelId="{7F24B71D-FA23-4ACD-89B8-09FD5D4DC953}" type="presParOf" srcId="{CEE41DAE-7532-453A-9678-014199A110F8}" destId="{DAB9751D-E294-4EEA-9271-3675CE4A24E3}" srcOrd="1" destOrd="0" presId="urn:microsoft.com/office/officeart/2008/layout/CircleAccentTimeline"/>
    <dgm:cxn modelId="{E230ADCF-3966-4383-869F-3AA848FDD6C1}" type="presParOf" srcId="{CEE41DAE-7532-453A-9678-014199A110F8}" destId="{70D1F38B-E205-4FA1-92B7-74D62935B89E}" srcOrd="2" destOrd="0" presId="urn:microsoft.com/office/officeart/2008/layout/CircleAccentTimeline"/>
    <dgm:cxn modelId="{F65A3DAC-0F02-4C05-BCEC-113594E3E281}" type="presParOf" srcId="{68A3ACBD-B24D-4D42-A808-80B2957C5BAB}" destId="{03C80466-A707-4F3C-AA85-27220943943B}" srcOrd="16" destOrd="0" presId="urn:microsoft.com/office/officeart/2008/layout/CircleAccentTimeline"/>
    <dgm:cxn modelId="{066F1690-FF58-405D-AD77-4DB519ACF74C}" type="presParOf" srcId="{68A3ACBD-B24D-4D42-A808-80B2957C5BAB}" destId="{4C079314-E3EE-4D08-B46C-216658B55E22}" srcOrd="17" destOrd="0" presId="urn:microsoft.com/office/officeart/2008/layout/CircleAccentTimeline"/>
    <dgm:cxn modelId="{087FB47E-7583-486D-A63B-AE4D7E534343}" type="presParOf" srcId="{68A3ACBD-B24D-4D42-A808-80B2957C5BAB}" destId="{D242C963-79C8-42E9-A003-2BD3DF323FDE}" srcOrd="18" destOrd="0" presId="urn:microsoft.com/office/officeart/2008/layout/CircleAccentTimeline"/>
    <dgm:cxn modelId="{1751A52A-FA0F-41E9-86BA-25A6C0B551E3}" type="presParOf" srcId="{68A3ACBD-B24D-4D42-A808-80B2957C5BAB}" destId="{5D956129-BFF8-4CCC-A86D-D63EA6AE16B6}" srcOrd="19" destOrd="0" presId="urn:microsoft.com/office/officeart/2008/layout/CircleAccentTimeline"/>
    <dgm:cxn modelId="{6C010A55-7D13-42C9-8F9E-9A44339CCA0A}" type="presParOf" srcId="{5D956129-BFF8-4CCC-A86D-D63EA6AE16B6}" destId="{7DD6347C-79B3-4F0E-B26A-8DCB35FFB2B8}" srcOrd="0" destOrd="0" presId="urn:microsoft.com/office/officeart/2008/layout/CircleAccentTimeline"/>
    <dgm:cxn modelId="{E2D4C6BB-337C-4082-83BC-5993703C84FE}" type="presParOf" srcId="{5D956129-BFF8-4CCC-A86D-D63EA6AE16B6}" destId="{D55CD747-443C-425F-921B-C67E7015E8E8}" srcOrd="1" destOrd="0" presId="urn:microsoft.com/office/officeart/2008/layout/CircleAccentTimeline"/>
    <dgm:cxn modelId="{A1DA1478-8605-42C3-B78E-626641878EFE}" type="presParOf" srcId="{5D956129-BFF8-4CCC-A86D-D63EA6AE16B6}" destId="{CEB593E3-F8D4-4B8A-9297-4B2AB147BB65}" srcOrd="2" destOrd="0" presId="urn:microsoft.com/office/officeart/2008/layout/CircleAccentTimeline"/>
    <dgm:cxn modelId="{35187B74-98C5-4992-943C-68FF5AE244CC}" type="presParOf" srcId="{68A3ACBD-B24D-4D42-A808-80B2957C5BAB}" destId="{0FF83DD1-57C8-402A-BD1C-B01310FFAB6A}" srcOrd="20" destOrd="0" presId="urn:microsoft.com/office/officeart/2008/layout/CircleAccentTimeline"/>
    <dgm:cxn modelId="{1AE549ED-C070-4105-93B8-DE48F4A0C654}" type="presParOf" srcId="{68A3ACBD-B24D-4D42-A808-80B2957C5BAB}" destId="{9D3542EB-46AB-440E-B304-4AC66F427434}" srcOrd="21" destOrd="0" presId="urn:microsoft.com/office/officeart/2008/layout/CircleAccentTimeline"/>
    <dgm:cxn modelId="{1E74E3CF-CC48-4BF6-92DE-B2A736626E80}" type="presParOf" srcId="{68A3ACBD-B24D-4D42-A808-80B2957C5BAB}" destId="{62FC3008-F16A-498A-81A0-B3388ECE0327}" srcOrd="22" destOrd="0" presId="urn:microsoft.com/office/officeart/2008/layout/CircleAccentTimeline"/>
    <dgm:cxn modelId="{D12D861B-1177-4281-8909-B9981E94EC83}" type="presParOf" srcId="{62FC3008-F16A-498A-81A0-B3388ECE0327}" destId="{0D0A4D5D-64BA-47D2-B587-DE2806AB1F5A}" srcOrd="0" destOrd="0" presId="urn:microsoft.com/office/officeart/2008/layout/CircleAccentTimeline"/>
    <dgm:cxn modelId="{A934100C-61C3-4D13-80B3-964CE4540B2B}" type="presParOf" srcId="{62FC3008-F16A-498A-81A0-B3388ECE0327}" destId="{46E9B9E1-7C9D-45DA-8FCD-A641BA90A86A}" srcOrd="1" destOrd="0" presId="urn:microsoft.com/office/officeart/2008/layout/CircleAccentTimeline"/>
    <dgm:cxn modelId="{DF21E876-E3DA-4B7C-962F-A1A6DAD18721}" type="presParOf" srcId="{62FC3008-F16A-498A-81A0-B3388ECE0327}" destId="{2B8774CC-589D-4235-A960-041039232749}" srcOrd="2" destOrd="0" presId="urn:microsoft.com/office/officeart/2008/layout/CircleAccentTimeline"/>
    <dgm:cxn modelId="{64741BA6-58BF-45DF-848E-A99B57CE3291}" type="presParOf" srcId="{68A3ACBD-B24D-4D42-A808-80B2957C5BAB}" destId="{81BE967A-640A-4A8C-A4B0-28FF206E7972}" srcOrd="23" destOrd="0" presId="urn:microsoft.com/office/officeart/2008/layout/CircleAccentTimeline"/>
    <dgm:cxn modelId="{DE4B2A5C-12E7-403C-9D01-BAF15B4EBA59}" type="presParOf" srcId="{68A3ACBD-B24D-4D42-A808-80B2957C5BAB}" destId="{C0B84138-A183-49C9-9485-5E4091B59C36}" srcOrd="24" destOrd="0" presId="urn:microsoft.com/office/officeart/2008/layout/CircleAccentTimeline"/>
    <dgm:cxn modelId="{6911B405-0172-4C35-84BB-7B7C1DFE2629}" type="presParOf" srcId="{68A3ACBD-B24D-4D42-A808-80B2957C5BAB}" destId="{1F4A9C8B-AB3F-4C3D-A77B-732A068E94F3}" srcOrd="25" destOrd="0" presId="urn:microsoft.com/office/officeart/2008/layout/CircleAccentTimeline"/>
    <dgm:cxn modelId="{157BD404-0F17-40A9-91BE-A8F2402F2703}" type="presParOf" srcId="{68A3ACBD-B24D-4D42-A808-80B2957C5BAB}" destId="{3B771693-E7CA-44F1-8B7B-246BB465BBBC}" srcOrd="26" destOrd="0" presId="urn:microsoft.com/office/officeart/2008/layout/CircleAccentTimeline"/>
    <dgm:cxn modelId="{ABEE1868-D0A9-42E3-864E-1B088CA243F5}" type="presParOf" srcId="{3B771693-E7CA-44F1-8B7B-246BB465BBBC}" destId="{124370B7-5A27-4FF4-9405-933FBC7663F5}" srcOrd="0" destOrd="0" presId="urn:microsoft.com/office/officeart/2008/layout/CircleAccentTimeline"/>
    <dgm:cxn modelId="{66C177B4-6E59-4101-A5A0-888BCFF6BF25}" type="presParOf" srcId="{3B771693-E7CA-44F1-8B7B-246BB465BBBC}" destId="{55610CC2-C608-4FF3-9EA2-FC55456C5D84}" srcOrd="1" destOrd="0" presId="urn:microsoft.com/office/officeart/2008/layout/CircleAccentTimeline"/>
    <dgm:cxn modelId="{0FDD477B-D125-49F7-96E2-492FA2C5F38B}" type="presParOf" srcId="{3B771693-E7CA-44F1-8B7B-246BB465BBBC}" destId="{188C6D37-A2F7-4C3B-9DA0-7C5FE94EBACD}" srcOrd="2" destOrd="0" presId="urn:microsoft.com/office/officeart/2008/layout/CircleAccentTimeline"/>
    <dgm:cxn modelId="{5DFCC54D-524C-4D88-8B94-6805848828A2}" type="presParOf" srcId="{68A3ACBD-B24D-4D42-A808-80B2957C5BAB}" destId="{CEE8EE04-6006-4132-BDAD-624BAEC4A11A}" srcOrd="27" destOrd="0" presId="urn:microsoft.com/office/officeart/2008/layout/CircleAccentTimeline"/>
    <dgm:cxn modelId="{C176C907-B4D3-485A-98C8-4AB25E490AB0}" type="presParOf" srcId="{68A3ACBD-B24D-4D42-A808-80B2957C5BAB}" destId="{322D4F03-D231-4A57-9155-E0A24150CDD1}" srcOrd="28" destOrd="0" presId="urn:microsoft.com/office/officeart/2008/layout/CircleAccentTimeline"/>
    <dgm:cxn modelId="{9DB741AD-23C8-4257-932D-EAD6AF6D50A6}" type="presParOf" srcId="{68A3ACBD-B24D-4D42-A808-80B2957C5BAB}" destId="{9DB6FB87-3160-4958-A9FA-C0856AA28507}" srcOrd="29" destOrd="0" presId="urn:microsoft.com/office/officeart/2008/layout/CircleAccentTimeline"/>
    <dgm:cxn modelId="{1C0865A5-D528-459E-ADD3-7F0306BE3636}" type="presParOf" srcId="{68A3ACBD-B24D-4D42-A808-80B2957C5BAB}" destId="{25707BD7-436C-4CEF-86A7-46DED48F8DCC}" srcOrd="30" destOrd="0" presId="urn:microsoft.com/office/officeart/2008/layout/CircleAccentTimeline"/>
    <dgm:cxn modelId="{C3837A8F-BFB5-406A-8F3D-2E8B2CBAB0D5}" type="presParOf" srcId="{25707BD7-436C-4CEF-86A7-46DED48F8DCC}" destId="{93AFD8ED-09C7-4CAC-BA64-4AFA3F4C2623}" srcOrd="0" destOrd="0" presId="urn:microsoft.com/office/officeart/2008/layout/CircleAccentTimeline"/>
    <dgm:cxn modelId="{A8DF5AEC-D333-4EAD-A3C9-377452D4A152}" type="presParOf" srcId="{25707BD7-436C-4CEF-86A7-46DED48F8DCC}" destId="{208E4CB6-ED3D-43AB-8838-A44E5E5392C6}" srcOrd="1" destOrd="0" presId="urn:microsoft.com/office/officeart/2008/layout/CircleAccentTimeline"/>
    <dgm:cxn modelId="{A7EAEF3A-E628-48A6-9D42-6F29D3B63FE5}" type="presParOf" srcId="{25707BD7-436C-4CEF-86A7-46DED48F8DCC}" destId="{380A40C9-3B61-4CAB-B602-A029C7E11397}" srcOrd="2" destOrd="0" presId="urn:microsoft.com/office/officeart/2008/layout/CircleAccentTimeline"/>
    <dgm:cxn modelId="{84F39845-A655-46F4-94DB-947EA17251D4}" type="presParOf" srcId="{68A3ACBD-B24D-4D42-A808-80B2957C5BAB}" destId="{72DDCA21-5D4B-4FA5-AA0E-54EF5C4AB646}" srcOrd="31" destOrd="0" presId="urn:microsoft.com/office/officeart/2008/layout/CircleAccentTimeline"/>
    <dgm:cxn modelId="{EAC0A140-12E1-4AB2-822F-E085F8A0522F}" type="presParOf" srcId="{68A3ACBD-B24D-4D42-A808-80B2957C5BAB}" destId="{0DBF9D81-DF27-4BCE-912E-94AA1675F66D}" srcOrd="32" destOrd="0" presId="urn:microsoft.com/office/officeart/2008/layout/CircleAccentTimeline"/>
    <dgm:cxn modelId="{F3F3F009-954C-4B89-AC37-5B1F195A90C4}" type="presParOf" srcId="{68A3ACBD-B24D-4D42-A808-80B2957C5BAB}" destId="{D6C03453-C949-4813-B157-CE25667EEE44}" srcOrd="33" destOrd="0" presId="urn:microsoft.com/office/officeart/2008/layout/CircleAccentTimeline"/>
    <dgm:cxn modelId="{691E7B1E-74AF-4A79-88ED-B608F7ED9FDB}" type="presParOf" srcId="{D6C03453-C949-4813-B157-CE25667EEE44}" destId="{EC4A4A7E-499B-4BFF-90D1-EB04FA9E8C3F}" srcOrd="0" destOrd="0" presId="urn:microsoft.com/office/officeart/2008/layout/CircleAccentTimeline"/>
    <dgm:cxn modelId="{A1A53838-95AA-4CA2-BC49-5B314A387B2F}" type="presParOf" srcId="{D6C03453-C949-4813-B157-CE25667EEE44}" destId="{1A40B5B0-5553-4501-86B7-D2EBC01C7DD4}" srcOrd="1" destOrd="0" presId="urn:microsoft.com/office/officeart/2008/layout/CircleAccentTimeline"/>
    <dgm:cxn modelId="{2262282B-CB2F-4408-A3D7-DA37D9289D57}" type="presParOf" srcId="{D6C03453-C949-4813-B157-CE25667EEE44}" destId="{9F620D41-CA1D-401C-A18C-5412A516BF24}" srcOrd="2" destOrd="0" presId="urn:microsoft.com/office/officeart/2008/layout/CircleAccentTimeline"/>
    <dgm:cxn modelId="{6E5B48E4-2615-4C27-AF37-8BEDC3822F51}" type="presParOf" srcId="{68A3ACBD-B24D-4D42-A808-80B2957C5BAB}" destId="{F5F5BF6D-A218-4F64-AE34-A5187BE757A9}" srcOrd="34" destOrd="0" presId="urn:microsoft.com/office/officeart/2008/layout/CircleAccentTimeline"/>
    <dgm:cxn modelId="{280D957F-92B4-4269-8A98-742AABC5BB22}" type="presParOf" srcId="{68A3ACBD-B24D-4D42-A808-80B2957C5BAB}" destId="{8EDA5ED0-0199-44E0-B31F-DF3946E5855B}" srcOrd="35" destOrd="0" presId="urn:microsoft.com/office/officeart/2008/layout/CircleAccentTimeline"/>
    <dgm:cxn modelId="{F7230FF9-3A79-4046-A5E0-DD54059D5F70}" type="presParOf" srcId="{68A3ACBD-B24D-4D42-A808-80B2957C5BAB}" destId="{7FDF4BCE-DC02-4DE4-92F9-49F279895DBD}" srcOrd="36" destOrd="0" presId="urn:microsoft.com/office/officeart/2008/layout/CircleAccentTimeline"/>
    <dgm:cxn modelId="{97B6AA54-82D1-4AB6-B2C7-FC0F3A63ED32}" type="presParOf" srcId="{68A3ACBD-B24D-4D42-A808-80B2957C5BAB}" destId="{7BC6FD06-A58C-48EE-BC1D-7161080FF2EB}" srcOrd="37" destOrd="0" presId="urn:microsoft.com/office/officeart/2008/layout/CircleAccentTimeline"/>
    <dgm:cxn modelId="{8183790A-5193-4300-BB14-2BD39FC08050}" type="presParOf" srcId="{7BC6FD06-A58C-48EE-BC1D-7161080FF2EB}" destId="{22399107-0461-45F6-B07D-18EFA02C535B}" srcOrd="0" destOrd="0" presId="urn:microsoft.com/office/officeart/2008/layout/CircleAccentTimeline"/>
    <dgm:cxn modelId="{9E18F509-E836-403D-AF5C-6E0BA2E276D1}" type="presParOf" srcId="{7BC6FD06-A58C-48EE-BC1D-7161080FF2EB}" destId="{D0781BE7-EAC0-4C4E-B053-E3E2ED22153E}" srcOrd="1" destOrd="0" presId="urn:microsoft.com/office/officeart/2008/layout/CircleAccentTimeline"/>
    <dgm:cxn modelId="{16254265-CE8C-4C73-88C4-2D1D96984E95}" type="presParOf" srcId="{7BC6FD06-A58C-48EE-BC1D-7161080FF2EB}" destId="{15C9122A-53F5-484C-B44D-DBBE641C0512}" srcOrd="2" destOrd="0" presId="urn:microsoft.com/office/officeart/2008/layout/CircleAccentTimeline"/>
    <dgm:cxn modelId="{35B72296-EF24-46C7-9C88-216F9A5FE6AE}" type="presParOf" srcId="{68A3ACBD-B24D-4D42-A808-80B2957C5BAB}" destId="{203D7807-037A-46A7-9209-A372EED990C1}" srcOrd="38" destOrd="0" presId="urn:microsoft.com/office/officeart/2008/layout/CircleAccentTimeline"/>
    <dgm:cxn modelId="{0FBCDC64-E262-4738-B2B3-0A0694C8A93F}" type="presParOf" srcId="{68A3ACBD-B24D-4D42-A808-80B2957C5BAB}" destId="{693B075A-4848-44A1-9A37-D184A68DBF72}" srcOrd="39" destOrd="0" presId="urn:microsoft.com/office/officeart/2008/layout/CircleAccentTimeline"/>
    <dgm:cxn modelId="{EB516C2C-B9EC-41BB-B0F1-9F62D9A00620}" type="presParOf" srcId="{68A3ACBD-B24D-4D42-A808-80B2957C5BAB}" destId="{179E2202-B859-4D69-BD3C-8B8DAC167B20}" srcOrd="40" destOrd="0" presId="urn:microsoft.com/office/officeart/2008/layout/CircleAccentTimeline"/>
    <dgm:cxn modelId="{9A92DA36-6561-4737-803B-3A70C8C0085C}" type="presParOf" srcId="{68A3ACBD-B24D-4D42-A808-80B2957C5BAB}" destId="{1361E735-ACB9-4CC5-A630-83AC3756ADA8}" srcOrd="41" destOrd="0" presId="urn:microsoft.com/office/officeart/2008/layout/CircleAccentTimeline"/>
    <dgm:cxn modelId="{2B65C355-754B-4910-A6D1-9D25D8902CA8}" type="presParOf" srcId="{1361E735-ACB9-4CC5-A630-83AC3756ADA8}" destId="{ADA7906C-68D7-4463-9279-8459D37B1ACF}" srcOrd="0" destOrd="0" presId="urn:microsoft.com/office/officeart/2008/layout/CircleAccentTimeline"/>
    <dgm:cxn modelId="{0B87DE10-4C09-4943-B051-D4F09AB305CE}" type="presParOf" srcId="{1361E735-ACB9-4CC5-A630-83AC3756ADA8}" destId="{C7A2311C-8BA0-4DF9-AF63-BAD568096632}" srcOrd="1" destOrd="0" presId="urn:microsoft.com/office/officeart/2008/layout/CircleAccentTimeline"/>
    <dgm:cxn modelId="{AEB61915-AB23-4DA2-881B-90614861FD4A}" type="presParOf" srcId="{1361E735-ACB9-4CC5-A630-83AC3756ADA8}" destId="{EDD73488-045F-4EED-BF2A-0D9AE70D426B}" srcOrd="2" destOrd="0" presId="urn:microsoft.com/office/officeart/2008/layout/CircleAccentTimeline"/>
    <dgm:cxn modelId="{A1ACA8AD-8786-4633-BC49-5BB61CB1A743}" type="presParOf" srcId="{68A3ACBD-B24D-4D42-A808-80B2957C5BAB}" destId="{FC04CA94-FD89-424B-B9D7-BECD827E9EBD}" srcOrd="42" destOrd="0" presId="urn:microsoft.com/office/officeart/2008/layout/CircleAccentTimeline"/>
    <dgm:cxn modelId="{A2AD1A52-A95D-4051-BD20-6389DDEA5945}" type="presParOf" srcId="{68A3ACBD-B24D-4D42-A808-80B2957C5BAB}" destId="{43DBA52D-D8AF-4374-9E34-AFDD37C5D414}" srcOrd="4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1C429-03BD-48EE-ADF3-D751412A496E}">
      <dsp:nvSpPr>
        <dsp:cNvPr id="0" name=""/>
        <dsp:cNvSpPr/>
      </dsp:nvSpPr>
      <dsp:spPr>
        <a:xfrm>
          <a:off x="9796729" y="907184"/>
          <a:ext cx="724791" cy="724791"/>
        </a:xfrm>
        <a:prstGeom prst="donut">
          <a:avLst>
            <a:gd name="adj" fmla="val 20000"/>
          </a:avLst>
        </a:prstGeom>
        <a:solidFill>
          <a:schemeClr val="accent4">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C9678B-DD04-4D53-B4C9-C8A592A57027}">
      <dsp:nvSpPr>
        <dsp:cNvPr id="0" name=""/>
        <dsp:cNvSpPr/>
      </dsp:nvSpPr>
      <dsp:spPr>
        <a:xfrm rot="17700000">
          <a:off x="14372701" y="347667"/>
          <a:ext cx="936847" cy="540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December</a:t>
          </a:r>
        </a:p>
      </dsp:txBody>
      <dsp:txXfrm>
        <a:off x="14372701" y="347667"/>
        <a:ext cx="936847" cy="540391"/>
      </dsp:txXfrm>
    </dsp:sp>
    <dsp:sp modelId="{6D7161C6-D36E-489A-BD0A-E8E06A555D3A}">
      <dsp:nvSpPr>
        <dsp:cNvPr id="0" name=""/>
        <dsp:cNvSpPr/>
      </dsp:nvSpPr>
      <dsp:spPr>
        <a:xfrm>
          <a:off x="14428261" y="1129917"/>
          <a:ext cx="376212" cy="3762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21AC3-790A-424F-B24F-3ECDC121E94C}">
      <dsp:nvSpPr>
        <dsp:cNvPr id="0" name=""/>
        <dsp:cNvSpPr/>
      </dsp:nvSpPr>
      <dsp:spPr>
        <a:xfrm rot="17700000">
          <a:off x="7166147" y="673036"/>
          <a:ext cx="779404" cy="37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January</a:t>
          </a:r>
        </a:p>
      </dsp:txBody>
      <dsp:txXfrm>
        <a:off x="7166147" y="673036"/>
        <a:ext cx="779404" cy="375799"/>
      </dsp:txXfrm>
    </dsp:sp>
    <dsp:sp modelId="{E246AE45-7B4C-4794-8605-DD8C8BF7D063}">
      <dsp:nvSpPr>
        <dsp:cNvPr id="0" name=""/>
        <dsp:cNvSpPr/>
      </dsp:nvSpPr>
      <dsp:spPr>
        <a:xfrm rot="17700000">
          <a:off x="7828932" y="563818"/>
          <a:ext cx="779404" cy="375799"/>
        </a:xfrm>
        <a:prstGeom prst="rect">
          <a:avLst/>
        </a:prstGeom>
        <a:noFill/>
        <a:ln>
          <a:noFill/>
        </a:ln>
        <a:effectLst/>
      </dsp:spPr>
      <dsp:style>
        <a:lnRef idx="0">
          <a:scrgbClr r="0" g="0" b="0"/>
        </a:lnRef>
        <a:fillRef idx="0">
          <a:scrgbClr r="0" g="0" b="0"/>
        </a:fillRef>
        <a:effectRef idx="0">
          <a:scrgbClr r="0" g="0" b="0"/>
        </a:effectRef>
        <a:fontRef idx="minor"/>
      </dsp:style>
    </dsp:sp>
    <dsp:sp modelId="{6C80D753-A88F-4B45-ABA5-4304C0D2A77B}">
      <dsp:nvSpPr>
        <dsp:cNvPr id="0" name=""/>
        <dsp:cNvSpPr/>
      </dsp:nvSpPr>
      <dsp:spPr>
        <a:xfrm>
          <a:off x="7305635" y="1138544"/>
          <a:ext cx="376212" cy="3762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E6700-6421-4719-AB03-8F2FAA3E497E}">
      <dsp:nvSpPr>
        <dsp:cNvPr id="0" name=""/>
        <dsp:cNvSpPr/>
      </dsp:nvSpPr>
      <dsp:spPr>
        <a:xfrm rot="17700000">
          <a:off x="7929105" y="429958"/>
          <a:ext cx="779404" cy="37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February</a:t>
          </a:r>
        </a:p>
      </dsp:txBody>
      <dsp:txXfrm>
        <a:off x="7929105" y="429958"/>
        <a:ext cx="779404" cy="375799"/>
      </dsp:txXfrm>
    </dsp:sp>
    <dsp:sp modelId="{F8F62F3F-4724-461E-AD7E-2EB202FCAD15}">
      <dsp:nvSpPr>
        <dsp:cNvPr id="0" name=""/>
        <dsp:cNvSpPr/>
      </dsp:nvSpPr>
      <dsp:spPr>
        <a:xfrm rot="17700000">
          <a:off x="9316125" y="429954"/>
          <a:ext cx="779404" cy="375799"/>
        </a:xfrm>
        <a:prstGeom prst="rect">
          <a:avLst/>
        </a:prstGeom>
        <a:noFill/>
        <a:ln>
          <a:noFill/>
        </a:ln>
        <a:effectLst/>
      </dsp:spPr>
      <dsp:style>
        <a:lnRef idx="0">
          <a:scrgbClr r="0" g="0" b="0"/>
        </a:lnRef>
        <a:fillRef idx="0">
          <a:scrgbClr r="0" g="0" b="0"/>
        </a:fillRef>
        <a:effectRef idx="0">
          <a:scrgbClr r="0" g="0" b="0"/>
        </a:effectRef>
        <a:fontRef idx="minor"/>
      </dsp:style>
    </dsp:sp>
    <dsp:sp modelId="{7A5862B0-D733-4055-9112-7FC70575D357}">
      <dsp:nvSpPr>
        <dsp:cNvPr id="0" name=""/>
        <dsp:cNvSpPr/>
      </dsp:nvSpPr>
      <dsp:spPr>
        <a:xfrm>
          <a:off x="7855416" y="907184"/>
          <a:ext cx="724791" cy="724791"/>
        </a:xfrm>
        <a:prstGeom prst="donut">
          <a:avLst>
            <a:gd name="adj" fmla="val 2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22D35-6CD5-49E9-B49D-56FACA5A0772}">
      <dsp:nvSpPr>
        <dsp:cNvPr id="0" name=""/>
        <dsp:cNvSpPr/>
      </dsp:nvSpPr>
      <dsp:spPr>
        <a:xfrm rot="17700000">
          <a:off x="8708602" y="599999"/>
          <a:ext cx="713417" cy="332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March</a:t>
          </a:r>
        </a:p>
      </dsp:txBody>
      <dsp:txXfrm>
        <a:off x="8708602" y="599999"/>
        <a:ext cx="713417" cy="332671"/>
      </dsp:txXfrm>
    </dsp:sp>
    <dsp:sp modelId="{1F8D43C9-6B2A-448F-8C65-FC85A92EDD19}">
      <dsp:nvSpPr>
        <dsp:cNvPr id="0" name=""/>
        <dsp:cNvSpPr/>
      </dsp:nvSpPr>
      <dsp:spPr>
        <a:xfrm>
          <a:off x="8759543" y="1138544"/>
          <a:ext cx="376212" cy="3762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9751D-E294-4EEA-9271-3675CE4A24E3}">
      <dsp:nvSpPr>
        <dsp:cNvPr id="0" name=""/>
        <dsp:cNvSpPr/>
      </dsp:nvSpPr>
      <dsp:spPr>
        <a:xfrm rot="17700000">
          <a:off x="9020865" y="894259"/>
          <a:ext cx="779404" cy="37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April</a:t>
          </a:r>
        </a:p>
      </dsp:txBody>
      <dsp:txXfrm>
        <a:off x="9020865" y="894259"/>
        <a:ext cx="779404" cy="375799"/>
      </dsp:txXfrm>
    </dsp:sp>
    <dsp:sp modelId="{70D1F38B-E205-4FA1-92B7-74D62935B89E}">
      <dsp:nvSpPr>
        <dsp:cNvPr id="0" name=""/>
        <dsp:cNvSpPr/>
      </dsp:nvSpPr>
      <dsp:spPr>
        <a:xfrm rot="17700000">
          <a:off x="9384222" y="563818"/>
          <a:ext cx="779404" cy="375799"/>
        </a:xfrm>
        <a:prstGeom prst="rect">
          <a:avLst/>
        </a:prstGeom>
        <a:noFill/>
        <a:ln>
          <a:noFill/>
        </a:ln>
        <a:effectLst/>
      </dsp:spPr>
      <dsp:style>
        <a:lnRef idx="0">
          <a:scrgbClr r="0" g="0" b="0"/>
        </a:lnRef>
        <a:fillRef idx="0">
          <a:scrgbClr r="0" g="0" b="0"/>
        </a:fillRef>
        <a:effectRef idx="0">
          <a:scrgbClr r="0" g="0" b="0"/>
        </a:effectRef>
        <a:fontRef idx="minor"/>
      </dsp:style>
    </dsp:sp>
    <dsp:sp modelId="{7DD6347C-79B3-4F0E-B26A-8DCB35FFB2B8}">
      <dsp:nvSpPr>
        <dsp:cNvPr id="0" name=""/>
        <dsp:cNvSpPr/>
      </dsp:nvSpPr>
      <dsp:spPr>
        <a:xfrm>
          <a:off x="9271197" y="1138544"/>
          <a:ext cx="376212" cy="3762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CD747-443C-425F-921B-C67E7015E8E8}">
      <dsp:nvSpPr>
        <dsp:cNvPr id="0" name=""/>
        <dsp:cNvSpPr/>
      </dsp:nvSpPr>
      <dsp:spPr>
        <a:xfrm rot="17700000">
          <a:off x="9983431" y="638539"/>
          <a:ext cx="420796" cy="19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May</a:t>
          </a:r>
        </a:p>
      </dsp:txBody>
      <dsp:txXfrm>
        <a:off x="9983431" y="638539"/>
        <a:ext cx="420796" cy="196220"/>
      </dsp:txXfrm>
    </dsp:sp>
    <dsp:sp modelId="{CEB593E3-F8D4-4B8A-9297-4B2AB147BB65}">
      <dsp:nvSpPr>
        <dsp:cNvPr id="0" name=""/>
        <dsp:cNvSpPr/>
      </dsp:nvSpPr>
      <dsp:spPr>
        <a:xfrm rot="17700000">
          <a:off x="9657816" y="563818"/>
          <a:ext cx="779404" cy="375799"/>
        </a:xfrm>
        <a:prstGeom prst="rect">
          <a:avLst/>
        </a:prstGeom>
        <a:noFill/>
        <a:ln>
          <a:noFill/>
        </a:ln>
        <a:effectLst/>
      </dsp:spPr>
      <dsp:style>
        <a:lnRef idx="0">
          <a:scrgbClr r="0" g="0" b="0"/>
        </a:lnRef>
        <a:fillRef idx="0">
          <a:scrgbClr r="0" g="0" b="0"/>
        </a:fillRef>
        <a:effectRef idx="0">
          <a:scrgbClr r="0" g="0" b="0"/>
        </a:effectRef>
        <a:fontRef idx="minor"/>
      </dsp:style>
    </dsp:sp>
    <dsp:sp modelId="{0D0A4D5D-64BA-47D2-B587-DE2806AB1F5A}">
      <dsp:nvSpPr>
        <dsp:cNvPr id="0" name=""/>
        <dsp:cNvSpPr/>
      </dsp:nvSpPr>
      <dsp:spPr>
        <a:xfrm>
          <a:off x="13611998" y="907184"/>
          <a:ext cx="724791" cy="724791"/>
        </a:xfrm>
        <a:prstGeom prst="donut">
          <a:avLst>
            <a:gd name="adj" fmla="val 20000"/>
          </a:avLst>
        </a:prstGeom>
        <a:solidFill>
          <a:schemeClr val="accent4">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E9B9E1-7C9D-45DA-8FCD-A641BA90A86A}">
      <dsp:nvSpPr>
        <dsp:cNvPr id="0" name=""/>
        <dsp:cNvSpPr/>
      </dsp:nvSpPr>
      <dsp:spPr>
        <a:xfrm rot="17700000">
          <a:off x="10699404" y="693008"/>
          <a:ext cx="551316" cy="25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June</a:t>
          </a:r>
        </a:p>
      </dsp:txBody>
      <dsp:txXfrm>
        <a:off x="10699404" y="693008"/>
        <a:ext cx="551316" cy="257083"/>
      </dsp:txXfrm>
    </dsp:sp>
    <dsp:sp modelId="{124370B7-5A27-4FF4-9405-933FBC7663F5}">
      <dsp:nvSpPr>
        <dsp:cNvPr id="0" name=""/>
        <dsp:cNvSpPr/>
      </dsp:nvSpPr>
      <dsp:spPr>
        <a:xfrm>
          <a:off x="10675030" y="1138544"/>
          <a:ext cx="376212" cy="3762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610CC2-C608-4FF3-9EA2-FC55456C5D84}">
      <dsp:nvSpPr>
        <dsp:cNvPr id="0" name=""/>
        <dsp:cNvSpPr/>
      </dsp:nvSpPr>
      <dsp:spPr>
        <a:xfrm rot="17700000">
          <a:off x="10946656" y="930606"/>
          <a:ext cx="779404" cy="37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July</a:t>
          </a:r>
        </a:p>
      </dsp:txBody>
      <dsp:txXfrm>
        <a:off x="10946656" y="930606"/>
        <a:ext cx="779404" cy="375799"/>
      </dsp:txXfrm>
    </dsp:sp>
    <dsp:sp modelId="{188C6D37-A2F7-4C3B-9DA0-7C5FE94EBACD}">
      <dsp:nvSpPr>
        <dsp:cNvPr id="0" name=""/>
        <dsp:cNvSpPr/>
      </dsp:nvSpPr>
      <dsp:spPr>
        <a:xfrm rot="17700000">
          <a:off x="11051649" y="351636"/>
          <a:ext cx="779404" cy="375799"/>
        </a:xfrm>
        <a:prstGeom prst="rect">
          <a:avLst/>
        </a:prstGeom>
        <a:noFill/>
        <a:ln>
          <a:noFill/>
        </a:ln>
        <a:effectLst/>
      </dsp:spPr>
      <dsp:style>
        <a:lnRef idx="0">
          <a:scrgbClr r="0" g="0" b="0"/>
        </a:lnRef>
        <a:fillRef idx="0">
          <a:scrgbClr r="0" g="0" b="0"/>
        </a:fillRef>
        <a:effectRef idx="0">
          <a:scrgbClr r="0" g="0" b="0"/>
        </a:effectRef>
        <a:fontRef idx="minor"/>
      </dsp:style>
    </dsp:sp>
    <dsp:sp modelId="{93AFD8ED-09C7-4CAC-BA64-4AFA3F4C2623}">
      <dsp:nvSpPr>
        <dsp:cNvPr id="0" name=""/>
        <dsp:cNvSpPr/>
      </dsp:nvSpPr>
      <dsp:spPr>
        <a:xfrm>
          <a:off x="13082298" y="1138544"/>
          <a:ext cx="376212" cy="3762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8E4CB6-ED3D-43AB-8838-A44E5E5392C6}">
      <dsp:nvSpPr>
        <dsp:cNvPr id="0" name=""/>
        <dsp:cNvSpPr/>
      </dsp:nvSpPr>
      <dsp:spPr>
        <a:xfrm rot="17700000">
          <a:off x="11826158" y="548750"/>
          <a:ext cx="779404" cy="37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August</a:t>
          </a:r>
        </a:p>
      </dsp:txBody>
      <dsp:txXfrm>
        <a:off x="11826158" y="548750"/>
        <a:ext cx="779404" cy="375799"/>
      </dsp:txXfrm>
    </dsp:sp>
    <dsp:sp modelId="{380A40C9-3B61-4CAB-B602-A029C7E11397}">
      <dsp:nvSpPr>
        <dsp:cNvPr id="0" name=""/>
        <dsp:cNvSpPr/>
      </dsp:nvSpPr>
      <dsp:spPr>
        <a:xfrm rot="17700000">
          <a:off x="11144600" y="563818"/>
          <a:ext cx="779404" cy="375799"/>
        </a:xfrm>
        <a:prstGeom prst="rect">
          <a:avLst/>
        </a:prstGeom>
        <a:noFill/>
        <a:ln>
          <a:noFill/>
        </a:ln>
        <a:effectLst/>
      </dsp:spPr>
      <dsp:style>
        <a:lnRef idx="0">
          <a:scrgbClr r="0" g="0" b="0"/>
        </a:lnRef>
        <a:fillRef idx="0">
          <a:scrgbClr r="0" g="0" b="0"/>
        </a:fillRef>
        <a:effectRef idx="0">
          <a:scrgbClr r="0" g="0" b="0"/>
        </a:effectRef>
        <a:fontRef idx="minor"/>
      </dsp:style>
    </dsp:sp>
    <dsp:sp modelId="{EC4A4A7E-499B-4BFF-90D1-EB04FA9E8C3F}">
      <dsp:nvSpPr>
        <dsp:cNvPr id="0" name=""/>
        <dsp:cNvSpPr/>
      </dsp:nvSpPr>
      <dsp:spPr>
        <a:xfrm>
          <a:off x="11753826" y="907184"/>
          <a:ext cx="724791" cy="724791"/>
        </a:xfrm>
        <a:prstGeom prst="donut">
          <a:avLst>
            <a:gd name="adj" fmla="val 2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0B5B0-5553-4501-86B7-D2EBC01C7DD4}">
      <dsp:nvSpPr>
        <dsp:cNvPr id="0" name=""/>
        <dsp:cNvSpPr/>
      </dsp:nvSpPr>
      <dsp:spPr>
        <a:xfrm rot="17700000">
          <a:off x="12508614" y="408558"/>
          <a:ext cx="900996" cy="4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en-US" sz="1200" kern="1200" dirty="0"/>
            <a:t>September</a:t>
          </a:r>
        </a:p>
      </dsp:txBody>
      <dsp:txXfrm>
        <a:off x="12508614" y="408558"/>
        <a:ext cx="900996" cy="434210"/>
      </dsp:txXfrm>
    </dsp:sp>
    <dsp:sp modelId="{22399107-0461-45F6-B07D-18EFA02C535B}">
      <dsp:nvSpPr>
        <dsp:cNvPr id="0" name=""/>
        <dsp:cNvSpPr/>
      </dsp:nvSpPr>
      <dsp:spPr>
        <a:xfrm>
          <a:off x="12589394" y="1138544"/>
          <a:ext cx="376212" cy="3762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81BE7-EAC0-4C4E-B053-E3E2ED22153E}">
      <dsp:nvSpPr>
        <dsp:cNvPr id="0" name=""/>
        <dsp:cNvSpPr/>
      </dsp:nvSpPr>
      <dsp:spPr>
        <a:xfrm rot="17700000">
          <a:off x="12979736" y="622422"/>
          <a:ext cx="779404" cy="37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October</a:t>
          </a:r>
        </a:p>
      </dsp:txBody>
      <dsp:txXfrm>
        <a:off x="12979736" y="622422"/>
        <a:ext cx="779404" cy="375799"/>
      </dsp:txXfrm>
    </dsp:sp>
    <dsp:sp modelId="{15C9122A-53F5-484C-B44D-DBBE641C0512}">
      <dsp:nvSpPr>
        <dsp:cNvPr id="0" name=""/>
        <dsp:cNvSpPr/>
      </dsp:nvSpPr>
      <dsp:spPr>
        <a:xfrm rot="17700000">
          <a:off x="12354792" y="563818"/>
          <a:ext cx="779404" cy="375799"/>
        </a:xfrm>
        <a:prstGeom prst="rect">
          <a:avLst/>
        </a:prstGeom>
        <a:noFill/>
        <a:ln>
          <a:noFill/>
        </a:ln>
        <a:effectLst/>
      </dsp:spPr>
      <dsp:style>
        <a:lnRef idx="0">
          <a:scrgbClr r="0" g="0" b="0"/>
        </a:lnRef>
        <a:fillRef idx="0">
          <a:scrgbClr r="0" g="0" b="0"/>
        </a:fillRef>
        <a:effectRef idx="0">
          <a:scrgbClr r="0" g="0" b="0"/>
        </a:effectRef>
        <a:fontRef idx="minor"/>
      </dsp:style>
    </dsp:sp>
    <dsp:sp modelId="{ADA7906C-68D7-4463-9279-8459D37B1ACF}">
      <dsp:nvSpPr>
        <dsp:cNvPr id="0" name=""/>
        <dsp:cNvSpPr/>
      </dsp:nvSpPr>
      <dsp:spPr>
        <a:xfrm>
          <a:off x="11245908" y="1138544"/>
          <a:ext cx="376212" cy="37621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2311C-8BA0-4DF9-AF63-BAD568096632}">
      <dsp:nvSpPr>
        <dsp:cNvPr id="0" name=""/>
        <dsp:cNvSpPr/>
      </dsp:nvSpPr>
      <dsp:spPr>
        <a:xfrm rot="17700000">
          <a:off x="13801485" y="382753"/>
          <a:ext cx="779404" cy="375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en-US" sz="1100" kern="1200" dirty="0"/>
            <a:t>November</a:t>
          </a:r>
        </a:p>
      </dsp:txBody>
      <dsp:txXfrm>
        <a:off x="13801485" y="382753"/>
        <a:ext cx="779404" cy="375799"/>
      </dsp:txXfrm>
    </dsp:sp>
    <dsp:sp modelId="{EDD73488-045F-4EED-BF2A-0D9AE70D426B}">
      <dsp:nvSpPr>
        <dsp:cNvPr id="0" name=""/>
        <dsp:cNvSpPr/>
      </dsp:nvSpPr>
      <dsp:spPr>
        <a:xfrm rot="17700000">
          <a:off x="12785540" y="563818"/>
          <a:ext cx="779404" cy="37579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6000" b="1" cap="all" spc="-50" baseline="0">
                <a:solidFill>
                  <a:srgbClr val="002856"/>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b="0" i="0" cap="all" spc="200" baseline="0">
                <a:solidFill>
                  <a:schemeClr val="tx1"/>
                </a:solidFill>
                <a:latin typeface="Calibri" panose="020F0502020204030204" pitchFamily="34" charset="0"/>
                <a:cs typeface="Calibri" panose="020F050202020403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1" i="0">
                <a:solidFill>
                  <a:srgbClr val="002856"/>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Click to edit Master text styles</a:t>
            </a:r>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6000" cap="all" spc="-50" baseline="0">
                <a:solidFill>
                  <a:srgbClr val="002856"/>
                </a:solidFill>
              </a:defRPr>
            </a:lvl1pPr>
          </a:lstStyle>
          <a:p>
            <a:r>
              <a:rPr lang="en-US" noProof="0" dirty="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b="0" i="0" cap="all" spc="200" baseline="0">
                <a:solidFill>
                  <a:schemeClr val="tx1"/>
                </a:solidFill>
                <a:latin typeface="Calibri" panose="020F0502020204030204" pitchFamily="34" charset="0"/>
                <a:cs typeface="Calibri" panose="020F050202020403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02856"/>
                </a:solidFill>
              </a:defRPr>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02856"/>
                </a:solidFill>
              </a:defRPr>
            </a:lvl1pPr>
          </a:lstStyle>
          <a:p>
            <a:r>
              <a:rPr lang="en-US" noProof="0" dirty="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noProof="0" smtClean="0"/>
              <a:t>3/7/2022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noProof="0" smtClean="0"/>
              <a:t>3/7/2022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92" r:id="rId7"/>
    <p:sldLayoutId id="2147483691" r:id="rId8"/>
    <p:sldLayoutId id="2147483690" r:id="rId9"/>
    <p:sldLayoutId id="2147483689" r:id="rId10"/>
    <p:sldLayoutId id="2147483683" r:id="rId11"/>
  </p:sldLayoutIdLst>
  <p:hf sldNum="0" hdr="0" ftr="0" dt="0"/>
  <p:txStyles>
    <p:titleStyle>
      <a:lvl1pPr algn="l" defTabSz="914400" rtl="0" eaLnBrk="1" latinLnBrk="0" hangingPunct="1">
        <a:lnSpc>
          <a:spcPct val="90000"/>
        </a:lnSpc>
        <a:spcBef>
          <a:spcPct val="0"/>
        </a:spcBef>
        <a:buNone/>
        <a:defRPr sz="2800" b="1" i="0" kern="1200" spc="-50" baseline="0">
          <a:solidFill>
            <a:srgbClr val="002856"/>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b="0" i="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b="0" i="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b="0" i="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b="0" i="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b="0" i="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licy.ucop.edu/_files/da/da2629.pdf" TargetMode="External"/><Relationship Id="rId2" Type="http://schemas.openxmlformats.org/officeDocument/2006/relationships/hyperlink" Target="https://www.ucop.edu/construction-services/facilities-manual/resource-directories-rds/rd2-checklists/rd-2.8-certification-checklist.docx"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policy.ucop.edu/_files/da/da2629.pdf" TargetMode="External"/><Relationship Id="rId2" Type="http://schemas.openxmlformats.org/officeDocument/2006/relationships/hyperlink" Target="https://www.ucop.edu/construction-services/facilities-manual/resource-directories-rds/rd2-checklists/rd-2.8-certification-checklist.docx"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facilities.ucmerced.edu/"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132115" y="1645920"/>
            <a:ext cx="10058400" cy="3566160"/>
          </a:xfrm>
        </p:spPr>
        <p:txBody>
          <a:bodyPr>
            <a:normAutofit fontScale="90000"/>
          </a:bodyPr>
          <a:lstStyle/>
          <a:p>
            <a:br>
              <a:rPr lang="en-US" dirty="0">
                <a:solidFill>
                  <a:srgbClr val="002856"/>
                </a:solidFill>
              </a:rPr>
            </a:br>
            <a:r>
              <a:rPr lang="en-US" sz="4800" dirty="0">
                <a:solidFill>
                  <a:srgbClr val="DAA900"/>
                </a:solidFill>
              </a:rPr>
              <a:t>Capital Project &amp; space request process</a:t>
            </a:r>
            <a:br>
              <a:rPr lang="en-US" sz="4800" dirty="0">
                <a:solidFill>
                  <a:srgbClr val="DAA900"/>
                </a:solidFill>
              </a:rPr>
            </a:br>
            <a:br>
              <a:rPr lang="en-US" sz="4800" dirty="0">
                <a:solidFill>
                  <a:srgbClr val="DAA900"/>
                </a:solidFill>
              </a:rPr>
            </a:br>
            <a:r>
              <a:rPr lang="en-US" sz="3600" cap="none" dirty="0"/>
              <a:t>Spring, 2022</a:t>
            </a:r>
            <a:br>
              <a:rPr lang="en-US" sz="6000" b="0" dirty="0">
                <a:solidFill>
                  <a:srgbClr val="DAA900"/>
                </a:solidFill>
                <a:latin typeface="Calibri" panose="020F0502020204030204" pitchFamily="34" charset="0"/>
                <a:cs typeface="Calibri" panose="020F0502020204030204" pitchFamily="34" charset="0"/>
              </a:rPr>
            </a:br>
            <a:br>
              <a:rPr lang="en-US" sz="6000" b="0" dirty="0">
                <a:solidFill>
                  <a:srgbClr val="DAA900"/>
                </a:solidFill>
                <a:latin typeface="Calibri" panose="020F0502020204030204" pitchFamily="34" charset="0"/>
                <a:cs typeface="Calibri" panose="020F0502020204030204" pitchFamily="34" charset="0"/>
              </a:rPr>
            </a:br>
            <a:endParaRPr lang="en-US" sz="3600" b="0" dirty="0">
              <a:solidFill>
                <a:srgbClr val="DAA9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1B505EE-F76D-3749-8E0F-3F4E725EB1D9}"/>
              </a:ext>
            </a:extLst>
          </p:cNvPr>
          <p:cNvPicPr>
            <a:picLocks noChangeAspect="1"/>
          </p:cNvPicPr>
          <p:nvPr/>
        </p:nvPicPr>
        <p:blipFill>
          <a:blip r:embed="rId2"/>
          <a:stretch>
            <a:fillRect/>
          </a:stretch>
        </p:blipFill>
        <p:spPr>
          <a:xfrm>
            <a:off x="9643873" y="5231958"/>
            <a:ext cx="1636698" cy="699658"/>
          </a:xfrm>
          <a:prstGeom prst="rect">
            <a:avLst/>
          </a:prstGeom>
        </p:spPr>
      </p:pic>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AE92-8A1B-4425-B37B-343DD22F583F}"/>
              </a:ext>
            </a:extLst>
          </p:cNvPr>
          <p:cNvSpPr>
            <a:spLocks noGrp="1"/>
          </p:cNvSpPr>
          <p:nvPr>
            <p:ph type="title"/>
          </p:nvPr>
        </p:nvSpPr>
        <p:spPr>
          <a:xfrm>
            <a:off x="3439885" y="91329"/>
            <a:ext cx="10058400" cy="587584"/>
          </a:xfrm>
        </p:spPr>
        <p:txBody>
          <a:bodyPr/>
          <a:lstStyle/>
          <a:p>
            <a:r>
              <a:rPr lang="en-US" dirty="0"/>
              <a:t>Project Development and Approval Phases</a:t>
            </a:r>
          </a:p>
        </p:txBody>
      </p:sp>
      <p:sp>
        <p:nvSpPr>
          <p:cNvPr id="3" name="TextBox 2">
            <a:extLst>
              <a:ext uri="{FF2B5EF4-FFF2-40B4-BE49-F238E27FC236}">
                <a16:creationId xmlns:a16="http://schemas.microsoft.com/office/drawing/2014/main" id="{8B661BF1-8F75-42A4-8D9A-8B90C851E969}"/>
              </a:ext>
            </a:extLst>
          </p:cNvPr>
          <p:cNvSpPr txBox="1"/>
          <p:nvPr/>
        </p:nvSpPr>
        <p:spPr>
          <a:xfrm>
            <a:off x="812800" y="789396"/>
            <a:ext cx="10759440" cy="6397136"/>
          </a:xfrm>
          <a:prstGeom prst="rect">
            <a:avLst/>
          </a:prstGeom>
          <a:noFill/>
        </p:spPr>
        <p:txBody>
          <a:bodyPr wrap="square" rtlCol="0">
            <a:spAutoFit/>
          </a:bodyPr>
          <a:lstStyle/>
          <a:p>
            <a:r>
              <a:rPr lang="en-US" sz="1600" b="1" dirty="0">
                <a:solidFill>
                  <a:srgbClr val="002856"/>
                </a:solidFill>
              </a:rPr>
              <a:t>Mid-Sized Capital Projects: &gt;$10,000,000 and &gt;$70,000,000  (continued)</a:t>
            </a:r>
          </a:p>
          <a:p>
            <a:endParaRPr lang="en-US" sz="1400" b="0" i="0" dirty="0">
              <a:solidFill>
                <a:srgbClr val="000000"/>
              </a:solidFill>
              <a:effectLst/>
            </a:endParaRPr>
          </a:p>
          <a:p>
            <a:r>
              <a:rPr lang="en-US" sz="1400" dirty="0">
                <a:solidFill>
                  <a:srgbClr val="000000"/>
                </a:solidFill>
                <a:latin typeface="Calibri Light" panose="020F0302020204030204" pitchFamily="34" charset="0"/>
                <a:cs typeface="Calibri Light" panose="020F0302020204030204" pitchFamily="34" charset="0"/>
              </a:rPr>
              <a:t>All or some part of a mid-sized capital project may fall under the Certification Checklist process described in the Facilities Guide and authorized under the Delegation of Authority (DA 2629).</a:t>
            </a:r>
            <a:r>
              <a:rPr lang="en-US" sz="1400" b="0" i="0" dirty="0">
                <a:solidFill>
                  <a:srgbClr val="000000"/>
                </a:solidFill>
                <a:effectLst/>
                <a:latin typeface="KievitProBook"/>
              </a:rPr>
              <a:t> The Certification Checklist and attachments must demonstrate that the stated planning principles, design objectives, specific design guidance, and the campus design review and approval process have or will be met by the project.</a:t>
            </a:r>
            <a:endParaRPr lang="en-US" sz="1400" dirty="0">
              <a:solidFill>
                <a:srgbClr val="000000"/>
              </a:solidFill>
              <a:latin typeface="Calibri Light" panose="020F0302020204030204" pitchFamily="34" charset="0"/>
              <a:cs typeface="Calibri Light" panose="020F0302020204030204" pitchFamily="34" charset="0"/>
            </a:endParaRPr>
          </a:p>
          <a:p>
            <a:endParaRPr lang="en-US" sz="1400" b="0" i="0" dirty="0">
              <a:solidFill>
                <a:srgbClr val="000000"/>
              </a:solidFill>
              <a:effectLst/>
              <a:latin typeface="Calibri Light" panose="020F0302020204030204" pitchFamily="34" charset="0"/>
              <a:cs typeface="Calibri Light" panose="020F0302020204030204" pitchFamily="34" charset="0"/>
            </a:endParaRPr>
          </a:p>
          <a:p>
            <a:r>
              <a:rPr lang="en-US" sz="1400" b="0" i="0" dirty="0">
                <a:solidFill>
                  <a:srgbClr val="000000"/>
                </a:solidFill>
                <a:effectLst/>
                <a:latin typeface="Calibri Light" panose="020F0302020204030204" pitchFamily="34" charset="0"/>
                <a:cs typeface="Calibri Light" panose="020F0302020204030204" pitchFamily="34" charset="0"/>
              </a:rPr>
              <a:t>The Certification Checklist is used to document a project’s eligibility for delegated budget approvals (DA 2629)  and design approvals following action pursuant to the California Environmental Quality Act.  These projects while they do not need to follow the Regental approval process, they must follow the certification process.</a:t>
            </a:r>
          </a:p>
          <a:p>
            <a:endParaRPr lang="en-US" sz="1200" dirty="0">
              <a:solidFill>
                <a:srgbClr val="000000"/>
              </a:solidFill>
            </a:endParaRPr>
          </a:p>
          <a:p>
            <a:r>
              <a:rPr lang="en-US" sz="1400" dirty="0">
                <a:solidFill>
                  <a:srgbClr val="000000"/>
                </a:solidFill>
                <a:latin typeface="Calibri Light" panose="020F0302020204030204" pitchFamily="34" charset="0"/>
                <a:cs typeface="Calibri Light" panose="020F0302020204030204" pitchFamily="34" charset="0"/>
              </a:rPr>
              <a:t>Projects in this category must demonstrate:</a:t>
            </a:r>
          </a:p>
          <a:p>
            <a:pPr marL="285750" indent="-285750">
              <a:lnSpc>
                <a:spcPct val="110000"/>
              </a:lnSpc>
              <a:buFont typeface="Arial" panose="020B0604020202020204" pitchFamily="34" charset="0"/>
              <a:buChar char="•"/>
            </a:pPr>
            <a:r>
              <a:rPr lang="en-US" sz="1200" dirty="0">
                <a:solidFill>
                  <a:srgbClr val="000000"/>
                </a:solidFill>
                <a:latin typeface="Calibri Light" panose="020F0302020204030204" pitchFamily="34" charset="0"/>
                <a:cs typeface="Calibri Light" panose="020F0302020204030204" pitchFamily="34" charset="0"/>
              </a:rPr>
              <a:t>Cost between $10MM and $70MM</a:t>
            </a:r>
          </a:p>
          <a:p>
            <a:pPr marL="285750" indent="-285750">
              <a:lnSpc>
                <a:spcPct val="110000"/>
              </a:lnSpc>
              <a:buFont typeface="Arial" panose="020B0604020202020204" pitchFamily="34" charset="0"/>
              <a:buChar char="•"/>
            </a:pPr>
            <a:r>
              <a:rPr lang="en-US" sz="1200" dirty="0">
                <a:solidFill>
                  <a:srgbClr val="000000"/>
                </a:solidFill>
                <a:latin typeface="Calibri Light" panose="020F0302020204030204" pitchFamily="34" charset="0"/>
                <a:cs typeface="Calibri Light" panose="020F0302020204030204" pitchFamily="34" charset="0"/>
              </a:rPr>
              <a:t>Capital Financial Plan consistency</a:t>
            </a:r>
          </a:p>
          <a:p>
            <a:pPr marL="285750" indent="-285750">
              <a:lnSpc>
                <a:spcPct val="110000"/>
              </a:lnSpc>
              <a:buFont typeface="Arial" panose="020B0604020202020204" pitchFamily="34" charset="0"/>
              <a:buChar char="•"/>
            </a:pPr>
            <a:r>
              <a:rPr lang="en-US" sz="1200" dirty="0">
                <a:solidFill>
                  <a:srgbClr val="000000"/>
                </a:solidFill>
                <a:latin typeface="Calibri Light" panose="020F0302020204030204" pitchFamily="34" charset="0"/>
                <a:cs typeface="Calibri Light" panose="020F0302020204030204" pitchFamily="34" charset="0"/>
              </a:rPr>
              <a:t>Physical Design Framework Consistency</a:t>
            </a:r>
          </a:p>
          <a:p>
            <a:pPr marL="285750" indent="-285750">
              <a:lnSpc>
                <a:spcPct val="110000"/>
              </a:lnSpc>
              <a:buFont typeface="Arial" panose="020B0604020202020204" pitchFamily="34" charset="0"/>
              <a:buChar char="•"/>
            </a:pPr>
            <a:r>
              <a:rPr lang="en-US" sz="1200" dirty="0">
                <a:solidFill>
                  <a:srgbClr val="000000"/>
                </a:solidFill>
                <a:latin typeface="Calibri Light" panose="020F0302020204030204" pitchFamily="34" charset="0"/>
                <a:cs typeface="Calibri Light" panose="020F0302020204030204" pitchFamily="34" charset="0"/>
              </a:rPr>
              <a:t>LRDP consistency </a:t>
            </a:r>
          </a:p>
          <a:p>
            <a:pPr marL="285750" indent="-285750">
              <a:lnSpc>
                <a:spcPct val="110000"/>
              </a:lnSpc>
              <a:buFont typeface="Arial" panose="020B0604020202020204" pitchFamily="34" charset="0"/>
              <a:buChar char="•"/>
            </a:pPr>
            <a:r>
              <a:rPr lang="en-US" sz="1200" dirty="0">
                <a:solidFill>
                  <a:srgbClr val="000000"/>
                </a:solidFill>
                <a:latin typeface="Calibri Light" panose="020F0302020204030204" pitchFamily="34" charset="0"/>
                <a:cs typeface="Calibri Light" panose="020F0302020204030204" pitchFamily="34" charset="0"/>
              </a:rPr>
              <a:t>Compliance with CEQA and University/Regental Policies</a:t>
            </a:r>
          </a:p>
          <a:p>
            <a:pPr marL="285750" indent="-285750">
              <a:lnSpc>
                <a:spcPct val="110000"/>
              </a:lnSpc>
              <a:buFont typeface="Arial" panose="020B0604020202020204" pitchFamily="34" charset="0"/>
              <a:buChar char="•"/>
            </a:pPr>
            <a:r>
              <a:rPr lang="en-US" sz="1200" dirty="0">
                <a:solidFill>
                  <a:srgbClr val="000000"/>
                </a:solidFill>
                <a:latin typeface="Calibri Light" panose="020F0302020204030204" pitchFamily="34" charset="0"/>
                <a:cs typeface="Calibri Light" panose="020F0302020204030204" pitchFamily="34" charset="0"/>
              </a:rPr>
              <a:t>Financial Feasibility</a:t>
            </a:r>
          </a:p>
          <a:p>
            <a:pPr marL="285750" indent="-285750">
              <a:lnSpc>
                <a:spcPct val="110000"/>
              </a:lnSpc>
              <a:buFont typeface="Arial" panose="020B0604020202020204" pitchFamily="34" charset="0"/>
              <a:buChar char="•"/>
            </a:pPr>
            <a:r>
              <a:rPr lang="en-US" sz="1200" dirty="0">
                <a:solidFill>
                  <a:srgbClr val="000000"/>
                </a:solidFill>
                <a:latin typeface="Calibri Light" panose="020F0302020204030204" pitchFamily="34" charset="0"/>
                <a:cs typeface="Calibri Light" panose="020F0302020204030204" pitchFamily="34" charset="0"/>
              </a:rPr>
              <a:t>Adherence to the UC Merced Strategic Plan</a:t>
            </a:r>
          </a:p>
          <a:p>
            <a:pPr marL="285750" indent="-285750">
              <a:lnSpc>
                <a:spcPct val="110000"/>
              </a:lnSpc>
              <a:buFont typeface="Arial" panose="020B0604020202020204" pitchFamily="34" charset="0"/>
              <a:buChar char="•"/>
            </a:pPr>
            <a:r>
              <a:rPr lang="en-US" sz="1200" dirty="0">
                <a:solidFill>
                  <a:srgbClr val="000000"/>
                </a:solidFill>
                <a:latin typeface="Calibri Light" panose="020F0302020204030204" pitchFamily="34" charset="0"/>
                <a:cs typeface="Calibri Light" panose="020F0302020204030204" pitchFamily="34" charset="0"/>
              </a:rPr>
              <a:t>A net zero operational pro-forma</a:t>
            </a:r>
          </a:p>
          <a:p>
            <a:pPr marL="285750" indent="-285750">
              <a:lnSpc>
                <a:spcPct val="110000"/>
              </a:lnSpc>
              <a:buFont typeface="Arial" panose="020B0604020202020204" pitchFamily="34" charset="0"/>
              <a:buChar char="•"/>
            </a:pPr>
            <a:r>
              <a:rPr lang="en-US" sz="1200" dirty="0">
                <a:solidFill>
                  <a:srgbClr val="000000"/>
                </a:solidFill>
                <a:latin typeface="Calibri Light" panose="020F0302020204030204" pitchFamily="34" charset="0"/>
                <a:cs typeface="Calibri Light" panose="020F0302020204030204" pitchFamily="34" charset="0"/>
              </a:rPr>
              <a:t>No other special circumstances requiring Regental review.</a:t>
            </a:r>
          </a:p>
          <a:p>
            <a:pPr marL="285750" indent="-285750">
              <a:lnSpc>
                <a:spcPct val="110000"/>
              </a:lnSpc>
              <a:buFont typeface="Arial" panose="020B0604020202020204" pitchFamily="34" charset="0"/>
              <a:buChar char="•"/>
            </a:pPr>
            <a:r>
              <a:rPr lang="en-US" sz="1200" b="0" i="0" dirty="0">
                <a:solidFill>
                  <a:srgbClr val="000000"/>
                </a:solidFill>
                <a:effectLst/>
                <a:latin typeface="Calibri Light" panose="020F0302020204030204" pitchFamily="34" charset="0"/>
                <a:cs typeface="Calibri Light" panose="020F0302020204030204" pitchFamily="34" charset="0"/>
              </a:rPr>
              <a:t>A Certification Checklist (</a:t>
            </a:r>
            <a:r>
              <a:rPr lang="en-US" sz="1200" b="0" i="0" u="sng" dirty="0">
                <a:solidFill>
                  <a:srgbClr val="444751"/>
                </a:solidFill>
                <a:effectLst/>
                <a:latin typeface="Calibri Light" panose="020F0302020204030204" pitchFamily="34" charset="0"/>
                <a:cs typeface="Calibri Light" panose="020F0302020204030204" pitchFamily="34" charset="0"/>
                <a:hlinkClick r:id="rId2"/>
              </a:rPr>
              <a:t>RD2.8</a:t>
            </a:r>
            <a:r>
              <a:rPr lang="en-US" sz="1200" b="0" i="0" dirty="0">
                <a:solidFill>
                  <a:srgbClr val="000000"/>
                </a:solidFill>
                <a:effectLst/>
                <a:latin typeface="Calibri Light" panose="020F0302020204030204" pitchFamily="34" charset="0"/>
                <a:cs typeface="Calibri Light" panose="020F0302020204030204" pitchFamily="34" charset="0"/>
              </a:rPr>
              <a:t>) must be submitted to UCOP Capital Asset Strategies to confirm that the project is eligible to proceed with budget and design approval(s) pursuant to </a:t>
            </a:r>
            <a:r>
              <a:rPr lang="en-US" sz="1200" b="0" i="0" u="sng" dirty="0">
                <a:solidFill>
                  <a:srgbClr val="444751"/>
                </a:solidFill>
                <a:effectLst/>
                <a:latin typeface="Calibri Light" panose="020F0302020204030204" pitchFamily="34" charset="0"/>
                <a:cs typeface="Calibri Light" panose="020F0302020204030204" pitchFamily="34" charset="0"/>
                <a:hlinkClick r:id="rId3"/>
              </a:rPr>
              <a:t>DA2629</a:t>
            </a:r>
            <a:r>
              <a:rPr lang="en-US" sz="1200" b="0" i="0" dirty="0">
                <a:solidFill>
                  <a:srgbClr val="000000"/>
                </a:solidFill>
                <a:effectLst/>
                <a:latin typeface="Calibri Light" panose="020F0302020204030204" pitchFamily="34" charset="0"/>
                <a:cs typeface="Calibri Light" panose="020F0302020204030204" pitchFamily="34" charset="0"/>
              </a:rPr>
              <a:t>.</a:t>
            </a:r>
            <a:endParaRPr lang="en-US" sz="1200" dirty="0">
              <a:solidFill>
                <a:srgbClr val="000000"/>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en-US" sz="1200" dirty="0">
              <a:solidFill>
                <a:srgbClr val="000000"/>
              </a:solidFill>
              <a:latin typeface="Calibri Light" panose="020F0302020204030204" pitchFamily="34" charset="0"/>
              <a:cs typeface="Calibri Light" panose="020F0302020204030204" pitchFamily="34" charset="0"/>
            </a:endParaRPr>
          </a:p>
          <a:p>
            <a:pPr marL="228600" indent="-228600">
              <a:buAutoNum type="alphaLcPeriod"/>
            </a:pPr>
            <a:r>
              <a:rPr lang="en-US" sz="1200" b="0" i="0" dirty="0">
                <a:solidFill>
                  <a:srgbClr val="000000"/>
                </a:solidFill>
                <a:effectLst/>
                <a:latin typeface="Calibri Light" panose="020F0302020204030204" pitchFamily="34" charset="0"/>
                <a:cs typeface="Calibri Light" panose="020F0302020204030204" pitchFamily="34" charset="0"/>
              </a:rPr>
              <a:t>Projects funded wholly or in part by State funds are not eligible for budget approval through the Certification Checklist (</a:t>
            </a:r>
            <a:r>
              <a:rPr lang="en-US" sz="1200" b="0" i="0" u="sng" dirty="0">
                <a:solidFill>
                  <a:srgbClr val="444751"/>
                </a:solidFill>
                <a:effectLst/>
                <a:latin typeface="Calibri Light" panose="020F0302020204030204" pitchFamily="34" charset="0"/>
                <a:cs typeface="Calibri Light" panose="020F0302020204030204" pitchFamily="34" charset="0"/>
                <a:hlinkClick r:id="rId2"/>
              </a:rPr>
              <a:t>RD2.8</a:t>
            </a:r>
            <a:r>
              <a:rPr lang="en-US" sz="1200" b="0" i="0" dirty="0">
                <a:solidFill>
                  <a:srgbClr val="000000"/>
                </a:solidFill>
                <a:effectLst/>
                <a:latin typeface="Calibri Light" panose="020F0302020204030204" pitchFamily="34" charset="0"/>
                <a:cs typeface="Calibri Light" panose="020F0302020204030204" pitchFamily="34" charset="0"/>
              </a:rPr>
              <a:t>); hence, this process is more often used for non-stated funded projects.</a:t>
            </a:r>
            <a:endParaRPr lang="en-US" sz="1200" dirty="0">
              <a:solidFill>
                <a:srgbClr val="000000"/>
              </a:solidFill>
              <a:latin typeface="Calibri Light" panose="020F0302020204030204" pitchFamily="34" charset="0"/>
              <a:cs typeface="Calibri Light" panose="020F0302020204030204" pitchFamily="34" charset="0"/>
            </a:endParaRPr>
          </a:p>
          <a:p>
            <a:pPr marL="228600" indent="-228600">
              <a:buAutoNum type="alphaLcPeriod"/>
            </a:pPr>
            <a:r>
              <a:rPr lang="en-US" sz="1200" dirty="0">
                <a:solidFill>
                  <a:srgbClr val="000000"/>
                </a:solidFill>
                <a:latin typeface="Calibri Light" panose="020F0302020204030204" pitchFamily="34" charset="0"/>
                <a:cs typeface="Calibri Light" panose="020F0302020204030204" pitchFamily="34" charset="0"/>
              </a:rPr>
              <a:t>H</a:t>
            </a:r>
            <a:r>
              <a:rPr lang="en-US" sz="1200" b="0" i="0" dirty="0">
                <a:solidFill>
                  <a:srgbClr val="000000"/>
                </a:solidFill>
                <a:effectLst/>
                <a:latin typeface="Calibri Light" panose="020F0302020204030204" pitchFamily="34" charset="0"/>
                <a:cs typeface="Calibri Light" panose="020F0302020204030204" pitchFamily="34" charset="0"/>
              </a:rPr>
              <a:t>owever, the </a:t>
            </a:r>
            <a:r>
              <a:rPr lang="en-US" sz="1200" b="0" i="0" u="sng" dirty="0">
                <a:solidFill>
                  <a:srgbClr val="000000"/>
                </a:solidFill>
                <a:effectLst/>
                <a:latin typeface="Calibri Light" panose="020F0302020204030204" pitchFamily="34" charset="0"/>
                <a:cs typeface="Calibri Light" panose="020F0302020204030204" pitchFamily="34" charset="0"/>
              </a:rPr>
              <a:t>design</a:t>
            </a:r>
            <a:r>
              <a:rPr lang="en-US" sz="1200" b="0" i="0" dirty="0">
                <a:solidFill>
                  <a:srgbClr val="000000"/>
                </a:solidFill>
                <a:effectLst/>
                <a:latin typeface="Calibri Light" panose="020F0302020204030204" pitchFamily="34" charset="0"/>
                <a:cs typeface="Calibri Light" panose="020F0302020204030204" pitchFamily="34" charset="0"/>
              </a:rPr>
              <a:t> of projects using State funds with a project budget no more than $70 million may be approved under </a:t>
            </a:r>
            <a:r>
              <a:rPr lang="en-US" sz="1200" b="0" i="0" u="sng" dirty="0">
                <a:solidFill>
                  <a:srgbClr val="444751"/>
                </a:solidFill>
                <a:effectLst/>
                <a:latin typeface="Calibri Light" panose="020F0302020204030204" pitchFamily="34" charset="0"/>
                <a:cs typeface="Calibri Light" panose="020F0302020204030204" pitchFamily="34" charset="0"/>
                <a:hlinkClick r:id="rId3"/>
              </a:rPr>
              <a:t>DA2629</a:t>
            </a:r>
            <a:r>
              <a:rPr lang="en-US" sz="1200" b="0" i="0" dirty="0">
                <a:solidFill>
                  <a:srgbClr val="000000"/>
                </a:solidFill>
                <a:effectLst/>
                <a:latin typeface="Calibri Light" panose="020F0302020204030204" pitchFamily="34" charset="0"/>
                <a:cs typeface="Calibri Light" panose="020F0302020204030204" pitchFamily="34" charset="0"/>
              </a:rPr>
              <a:t>.</a:t>
            </a:r>
          </a:p>
          <a:p>
            <a:pPr marL="228600" indent="-228600">
              <a:buAutoNum type="alphaLcPeriod"/>
            </a:pPr>
            <a:endParaRPr lang="en-US" sz="1200" dirty="0">
              <a:solidFill>
                <a:srgbClr val="000000"/>
              </a:solidFill>
              <a:latin typeface="Calibri Light" panose="020F0302020204030204" pitchFamily="34" charset="0"/>
              <a:cs typeface="Calibri Light" panose="020F0302020204030204" pitchFamily="34" charset="0"/>
            </a:endParaRPr>
          </a:p>
          <a:p>
            <a:endParaRPr lang="en-US" sz="1200" dirty="0">
              <a:solidFill>
                <a:srgbClr val="000000"/>
              </a:solidFill>
              <a:latin typeface="Calibri Light" panose="020F0302020204030204" pitchFamily="34" charset="0"/>
              <a:cs typeface="Calibri Light" panose="020F0302020204030204" pitchFamily="34" charset="0"/>
            </a:endParaRPr>
          </a:p>
          <a:p>
            <a:endParaRPr lang="en-US" sz="1200" dirty="0">
              <a:solidFill>
                <a:srgbClr val="000000"/>
              </a:solidFill>
              <a:latin typeface="Calibri Light" panose="020F0302020204030204" pitchFamily="34" charset="0"/>
              <a:cs typeface="Calibri Light" panose="020F0302020204030204" pitchFamily="34" charset="0"/>
            </a:endParaRPr>
          </a:p>
          <a:p>
            <a:endParaRPr lang="en-US" sz="1400" dirty="0"/>
          </a:p>
        </p:txBody>
      </p:sp>
    </p:spTree>
    <p:extLst>
      <p:ext uri="{BB962C8B-B14F-4D97-AF65-F5344CB8AC3E}">
        <p14:creationId xmlns:p14="http://schemas.microsoft.com/office/powerpoint/2010/main" val="273301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Arrow Connector 72">
            <a:extLst>
              <a:ext uri="{FF2B5EF4-FFF2-40B4-BE49-F238E27FC236}">
                <a16:creationId xmlns:a16="http://schemas.microsoft.com/office/drawing/2014/main" id="{F2C148C6-C1F1-433D-9CF2-FDF68DC3DCF7}"/>
              </a:ext>
            </a:extLst>
          </p:cNvPr>
          <p:cNvCxnSpPr>
            <a:cxnSpLocks/>
            <a:endCxn id="14" idx="0"/>
          </p:cNvCxnSpPr>
          <p:nvPr/>
        </p:nvCxnSpPr>
        <p:spPr>
          <a:xfrm>
            <a:off x="10788329" y="3222739"/>
            <a:ext cx="0" cy="274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FB3D8AF-B2CB-4591-87AD-3248554A3F53}"/>
              </a:ext>
            </a:extLst>
          </p:cNvPr>
          <p:cNvCxnSpPr>
            <a:cxnSpLocks/>
          </p:cNvCxnSpPr>
          <p:nvPr/>
        </p:nvCxnSpPr>
        <p:spPr>
          <a:xfrm>
            <a:off x="9221786" y="3228061"/>
            <a:ext cx="0" cy="283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84F3EDB-3352-462A-AD3F-3743F8253A62}"/>
              </a:ext>
            </a:extLst>
          </p:cNvPr>
          <p:cNvCxnSpPr>
            <a:cxnSpLocks/>
          </p:cNvCxnSpPr>
          <p:nvPr/>
        </p:nvCxnSpPr>
        <p:spPr>
          <a:xfrm>
            <a:off x="5889092" y="3222739"/>
            <a:ext cx="0" cy="274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3E7A72F-6CEA-441C-B4FF-8E016938E33E}"/>
              </a:ext>
            </a:extLst>
          </p:cNvPr>
          <p:cNvSpPr>
            <a:spLocks noGrp="1"/>
          </p:cNvSpPr>
          <p:nvPr>
            <p:ph type="title"/>
          </p:nvPr>
        </p:nvSpPr>
        <p:spPr>
          <a:xfrm>
            <a:off x="1181494" y="1348544"/>
            <a:ext cx="10058400" cy="587584"/>
          </a:xfrm>
        </p:spPr>
        <p:txBody>
          <a:bodyPr>
            <a:normAutofit fontScale="90000"/>
          </a:bodyPr>
          <a:lstStyle/>
          <a:p>
            <a:pPr>
              <a:lnSpc>
                <a:spcPct val="110000"/>
              </a:lnSpc>
            </a:pPr>
            <a:r>
              <a:rPr lang="en-US" dirty="0"/>
              <a:t>Mid-Sized Capital Projects: &gt;$10,000,000 and &lt;$70,000,000</a:t>
            </a:r>
            <a:br>
              <a:rPr lang="en-US" dirty="0"/>
            </a:br>
            <a:br>
              <a:rPr lang="en-US" sz="1800" dirty="0"/>
            </a:br>
            <a:r>
              <a:rPr lang="en-US" sz="1800" b="0" i="0" cap="none" dirty="0">
                <a:solidFill>
                  <a:srgbClr val="000000"/>
                </a:solidFill>
                <a:effectLst/>
                <a:latin typeface="+mn-lt"/>
              </a:rPr>
              <a:t>In addition, to th</a:t>
            </a:r>
            <a:r>
              <a:rPr lang="en-US" sz="1800" b="0" cap="none" dirty="0">
                <a:solidFill>
                  <a:srgbClr val="000000"/>
                </a:solidFill>
                <a:latin typeface="+mn-lt"/>
              </a:rPr>
              <a:t>e requirements of the UC Office of the President, the UC Merced campus has the following requirements for approval of mid-sized capital projects in the range of $10MM to $70MM dollars. </a:t>
            </a:r>
            <a:br>
              <a:rPr lang="en-US" sz="1800" b="0" cap="none" dirty="0">
                <a:solidFill>
                  <a:srgbClr val="000000"/>
                </a:solidFill>
              </a:rPr>
            </a:br>
            <a:br>
              <a:rPr lang="en-US" dirty="0">
                <a:solidFill>
                  <a:srgbClr val="000000"/>
                </a:solidFill>
                <a:latin typeface="KievitProBook"/>
              </a:rPr>
            </a:br>
            <a:endParaRPr lang="en-US" dirty="0"/>
          </a:p>
        </p:txBody>
      </p:sp>
      <p:sp>
        <p:nvSpPr>
          <p:cNvPr id="32" name="Rectangle: Rounded Corners 31">
            <a:extLst>
              <a:ext uri="{FF2B5EF4-FFF2-40B4-BE49-F238E27FC236}">
                <a16:creationId xmlns:a16="http://schemas.microsoft.com/office/drawing/2014/main" id="{2DCAB6AF-CF80-4832-9703-D90791360A3A}"/>
              </a:ext>
            </a:extLst>
          </p:cNvPr>
          <p:cNvSpPr/>
          <p:nvPr/>
        </p:nvSpPr>
        <p:spPr>
          <a:xfrm>
            <a:off x="2077404" y="2348025"/>
            <a:ext cx="1121361" cy="606169"/>
          </a:xfrm>
          <a:prstGeom prst="roundRect">
            <a:avLst>
              <a:gd name="adj" fmla="val 10000"/>
            </a:avLst>
          </a:pr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900" b="1" dirty="0">
                <a:solidFill>
                  <a:schemeClr val="bg1"/>
                </a:solidFill>
              </a:rPr>
              <a:t>Submit Project Request form to SCPRE</a:t>
            </a:r>
          </a:p>
        </p:txBody>
      </p:sp>
      <p:sp>
        <p:nvSpPr>
          <p:cNvPr id="30" name="Rectangle: Rounded Corners 29">
            <a:extLst>
              <a:ext uri="{FF2B5EF4-FFF2-40B4-BE49-F238E27FC236}">
                <a16:creationId xmlns:a16="http://schemas.microsoft.com/office/drawing/2014/main" id="{9A614ADD-6CFF-4EBE-ABC9-CEDB23666103}"/>
              </a:ext>
            </a:extLst>
          </p:cNvPr>
          <p:cNvSpPr/>
          <p:nvPr/>
        </p:nvSpPr>
        <p:spPr>
          <a:xfrm>
            <a:off x="1957013" y="3511411"/>
            <a:ext cx="1741980" cy="1264852"/>
          </a:xfrm>
          <a:prstGeom prst="roundRect">
            <a:avLst>
              <a:gd name="adj" fmla="val 10000"/>
            </a:avLst>
          </a:prstGeom>
          <a:solidFill>
            <a:schemeClr val="accent2">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800" b="1" dirty="0">
                <a:solidFill>
                  <a:schemeClr val="bg1"/>
                </a:solidFill>
              </a:rPr>
              <a:t>SCPRE clarifies project scope, ROM budget and funding strategy, logistical constraints, schedule targets.  Project Scope document is used to seek approval to launch the project from:</a:t>
            </a:r>
          </a:p>
          <a:p>
            <a:pPr marL="171450" indent="-171450">
              <a:buFont typeface="Arial" panose="020B0604020202020204" pitchFamily="34" charset="0"/>
              <a:buChar char="•"/>
            </a:pPr>
            <a:r>
              <a:rPr lang="en-US" sz="800" b="1" dirty="0">
                <a:solidFill>
                  <a:schemeClr val="bg1"/>
                </a:solidFill>
              </a:rPr>
              <a:t>Project Sponsor</a:t>
            </a:r>
          </a:p>
          <a:p>
            <a:pPr marL="171450" indent="-171450">
              <a:buFont typeface="Arial" panose="020B0604020202020204" pitchFamily="34" charset="0"/>
              <a:buChar char="•"/>
            </a:pPr>
            <a:r>
              <a:rPr lang="en-US" sz="800" b="1" dirty="0">
                <a:solidFill>
                  <a:schemeClr val="bg1"/>
                </a:solidFill>
              </a:rPr>
              <a:t>VC POPD</a:t>
            </a:r>
          </a:p>
        </p:txBody>
      </p:sp>
      <p:sp>
        <p:nvSpPr>
          <p:cNvPr id="28" name="Rectangle: Rounded Corners 27">
            <a:extLst>
              <a:ext uri="{FF2B5EF4-FFF2-40B4-BE49-F238E27FC236}">
                <a16:creationId xmlns:a16="http://schemas.microsoft.com/office/drawing/2014/main" id="{15E070EF-96FC-4EDF-906B-768A2EB23E54}"/>
              </a:ext>
            </a:extLst>
          </p:cNvPr>
          <p:cNvSpPr/>
          <p:nvPr/>
        </p:nvSpPr>
        <p:spPr>
          <a:xfrm>
            <a:off x="3405406" y="2345486"/>
            <a:ext cx="1324217" cy="946351"/>
          </a:xfrm>
          <a:prstGeom prst="roundRect">
            <a:avLst>
              <a:gd name="adj" fmla="val 10000"/>
            </a:avLst>
          </a:pr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800" b="1" dirty="0">
                <a:solidFill>
                  <a:schemeClr val="bg1"/>
                </a:solidFill>
              </a:rPr>
              <a:t>Identify site development requirements and constraints, complete initial environmental evaluation</a:t>
            </a:r>
          </a:p>
        </p:txBody>
      </p:sp>
      <p:sp>
        <p:nvSpPr>
          <p:cNvPr id="26" name="Rectangle: Rounded Corners 25">
            <a:extLst>
              <a:ext uri="{FF2B5EF4-FFF2-40B4-BE49-F238E27FC236}">
                <a16:creationId xmlns:a16="http://schemas.microsoft.com/office/drawing/2014/main" id="{1B7FEC0F-CEE2-4E7F-8EFA-307EA04D93E1}"/>
              </a:ext>
            </a:extLst>
          </p:cNvPr>
          <p:cNvSpPr/>
          <p:nvPr/>
        </p:nvSpPr>
        <p:spPr>
          <a:xfrm>
            <a:off x="3918864" y="3503065"/>
            <a:ext cx="1121361" cy="1142100"/>
          </a:xfrm>
          <a:prstGeom prst="roundRect">
            <a:avLst>
              <a:gd name="adj" fmla="val 10000"/>
            </a:avLst>
          </a:prstGeom>
          <a:solidFill>
            <a:schemeClr val="accent2">
              <a:alpha val="90000"/>
            </a:schemeClr>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800" b="1" dirty="0">
                <a:solidFill>
                  <a:schemeClr val="bg1"/>
                </a:solidFill>
              </a:rPr>
              <a:t>Seek Project Study site approval from:</a:t>
            </a:r>
          </a:p>
          <a:p>
            <a:pPr marL="171450" indent="-171450">
              <a:buFont typeface="Arial" panose="020B0604020202020204" pitchFamily="34" charset="0"/>
              <a:buChar char="•"/>
            </a:pPr>
            <a:r>
              <a:rPr lang="en-US" sz="800" b="1" dirty="0">
                <a:solidFill>
                  <a:schemeClr val="bg1"/>
                </a:solidFill>
              </a:rPr>
              <a:t>CACLU (if appropriate)</a:t>
            </a:r>
          </a:p>
          <a:p>
            <a:pPr marL="171450" indent="-171450">
              <a:buFont typeface="Arial" panose="020B0604020202020204" pitchFamily="34" charset="0"/>
              <a:buChar char="•"/>
            </a:pPr>
            <a:r>
              <a:rPr lang="en-US" sz="800" b="1" dirty="0">
                <a:solidFill>
                  <a:schemeClr val="bg1"/>
                </a:solidFill>
              </a:rPr>
              <a:t>Campus Architect</a:t>
            </a:r>
          </a:p>
          <a:p>
            <a:pPr marL="171450" indent="-171450">
              <a:buFont typeface="Arial" panose="020B0604020202020204" pitchFamily="34" charset="0"/>
              <a:buChar char="•"/>
            </a:pPr>
            <a:r>
              <a:rPr lang="en-US" sz="800" b="1" dirty="0">
                <a:solidFill>
                  <a:schemeClr val="bg1"/>
                </a:solidFill>
              </a:rPr>
              <a:t>Chancellor</a:t>
            </a:r>
          </a:p>
        </p:txBody>
      </p:sp>
      <p:sp>
        <p:nvSpPr>
          <p:cNvPr id="24" name="Rectangle: Rounded Corners 23">
            <a:extLst>
              <a:ext uri="{FF2B5EF4-FFF2-40B4-BE49-F238E27FC236}">
                <a16:creationId xmlns:a16="http://schemas.microsoft.com/office/drawing/2014/main" id="{DD2F81F1-EA77-4304-BDC5-640ABEC68ED3}"/>
              </a:ext>
            </a:extLst>
          </p:cNvPr>
          <p:cNvSpPr/>
          <p:nvPr/>
        </p:nvSpPr>
        <p:spPr>
          <a:xfrm>
            <a:off x="5213573" y="2328721"/>
            <a:ext cx="1351037" cy="963117"/>
          </a:xfrm>
          <a:prstGeom prst="roundRect">
            <a:avLst>
              <a:gd name="adj" fmla="val 10000"/>
            </a:avLst>
          </a:pr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800" b="1" dirty="0">
                <a:solidFill>
                  <a:schemeClr val="bg1"/>
                </a:solidFill>
              </a:rPr>
              <a:t>SD/DD drawing development, code review, detailed schedule and cost estimate. CEQA evaluation.</a:t>
            </a:r>
          </a:p>
        </p:txBody>
      </p:sp>
      <p:sp>
        <p:nvSpPr>
          <p:cNvPr id="22" name="Rectangle: Rounded Corners 21">
            <a:extLst>
              <a:ext uri="{FF2B5EF4-FFF2-40B4-BE49-F238E27FC236}">
                <a16:creationId xmlns:a16="http://schemas.microsoft.com/office/drawing/2014/main" id="{C789089E-FAF6-49FD-88AF-303E2A2D4A99}"/>
              </a:ext>
            </a:extLst>
          </p:cNvPr>
          <p:cNvSpPr/>
          <p:nvPr/>
        </p:nvSpPr>
        <p:spPr>
          <a:xfrm>
            <a:off x="5356481" y="3511411"/>
            <a:ext cx="1236023" cy="1600941"/>
          </a:xfrm>
          <a:prstGeom prst="roundRect">
            <a:avLst>
              <a:gd name="adj" fmla="val 10000"/>
            </a:avLst>
          </a:prstGeom>
          <a:solidFill>
            <a:schemeClr val="accent2"/>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800" b="1" dirty="0">
                <a:solidFill>
                  <a:schemeClr val="bg1"/>
                </a:solidFill>
              </a:rPr>
              <a:t>Based on design drawings, cost estimate, schedule, the project owner seeks campus approval of design pursuant to CEQA and permission to seek approval of the Certification Checklist from UCOP.   </a:t>
            </a:r>
          </a:p>
        </p:txBody>
      </p:sp>
      <p:sp>
        <p:nvSpPr>
          <p:cNvPr id="20" name="Rectangle: Rounded Corners 19">
            <a:extLst>
              <a:ext uri="{FF2B5EF4-FFF2-40B4-BE49-F238E27FC236}">
                <a16:creationId xmlns:a16="http://schemas.microsoft.com/office/drawing/2014/main" id="{BA07E6E1-C2E1-4999-8B5B-4D0BF18935D1}"/>
              </a:ext>
            </a:extLst>
          </p:cNvPr>
          <p:cNvSpPr/>
          <p:nvPr/>
        </p:nvSpPr>
        <p:spPr>
          <a:xfrm>
            <a:off x="8330928" y="2341862"/>
            <a:ext cx="1252784" cy="946824"/>
          </a:xfrm>
          <a:prstGeom prst="roundRect">
            <a:avLst>
              <a:gd name="adj" fmla="val 10000"/>
            </a:avLst>
          </a:pr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800" b="1" dirty="0">
                <a:solidFill>
                  <a:schemeClr val="bg1"/>
                </a:solidFill>
              </a:rPr>
              <a:t>Construction drawings, permitting, detailed schedule and logistics plan.  Final costs are determined.</a:t>
            </a:r>
          </a:p>
        </p:txBody>
      </p:sp>
      <p:sp>
        <p:nvSpPr>
          <p:cNvPr id="18" name="Rectangle: Rounded Corners 17">
            <a:extLst>
              <a:ext uri="{FF2B5EF4-FFF2-40B4-BE49-F238E27FC236}">
                <a16:creationId xmlns:a16="http://schemas.microsoft.com/office/drawing/2014/main" id="{AC36C2D2-1514-4BC5-A490-CF00652BFEE2}"/>
              </a:ext>
            </a:extLst>
          </p:cNvPr>
          <p:cNvSpPr/>
          <p:nvPr/>
        </p:nvSpPr>
        <p:spPr>
          <a:xfrm>
            <a:off x="8650826" y="3497064"/>
            <a:ext cx="1197352" cy="1142100"/>
          </a:xfrm>
          <a:prstGeom prst="roundRect">
            <a:avLst>
              <a:gd name="adj" fmla="val 10000"/>
            </a:avLst>
          </a:prstGeom>
          <a:solidFill>
            <a:schemeClr val="accent2">
              <a:alpha val="90000"/>
            </a:schemeClr>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800" b="1" dirty="0">
                <a:solidFill>
                  <a:schemeClr val="bg1"/>
                </a:solidFill>
              </a:rPr>
              <a:t>Seek construction approval from:</a:t>
            </a:r>
          </a:p>
          <a:p>
            <a:pPr marL="171450" indent="-171450">
              <a:buFont typeface="Arial" panose="020B0604020202020204" pitchFamily="34" charset="0"/>
              <a:buChar char="•"/>
            </a:pPr>
            <a:r>
              <a:rPr lang="en-US" sz="800" b="1" dirty="0">
                <a:solidFill>
                  <a:schemeClr val="bg1"/>
                </a:solidFill>
              </a:rPr>
              <a:t>Executive Director, PD&amp;C</a:t>
            </a:r>
          </a:p>
          <a:p>
            <a:pPr marL="171450" indent="-171450">
              <a:buFont typeface="Arial" panose="020B0604020202020204" pitchFamily="34" charset="0"/>
              <a:buChar char="•"/>
            </a:pPr>
            <a:r>
              <a:rPr lang="en-US" sz="800" b="1" dirty="0">
                <a:solidFill>
                  <a:schemeClr val="bg1"/>
                </a:solidFill>
              </a:rPr>
              <a:t>VC &amp; CFO</a:t>
            </a:r>
          </a:p>
          <a:p>
            <a:pPr marL="171450" indent="-171450">
              <a:buFont typeface="Arial" panose="020B0604020202020204" pitchFamily="34" charset="0"/>
              <a:buChar char="•"/>
            </a:pPr>
            <a:r>
              <a:rPr lang="en-US" sz="800" b="1" dirty="0">
                <a:solidFill>
                  <a:schemeClr val="bg1"/>
                </a:solidFill>
              </a:rPr>
              <a:t>Chancellor</a:t>
            </a:r>
          </a:p>
        </p:txBody>
      </p:sp>
      <p:sp>
        <p:nvSpPr>
          <p:cNvPr id="16" name="Rectangle: Rounded Corners 15">
            <a:extLst>
              <a:ext uri="{FF2B5EF4-FFF2-40B4-BE49-F238E27FC236}">
                <a16:creationId xmlns:a16="http://schemas.microsoft.com/office/drawing/2014/main" id="{4B002D62-4E9C-41B2-9FDB-DC42D28F44A3}"/>
              </a:ext>
            </a:extLst>
          </p:cNvPr>
          <p:cNvSpPr/>
          <p:nvPr/>
        </p:nvSpPr>
        <p:spPr>
          <a:xfrm>
            <a:off x="10114596" y="2375176"/>
            <a:ext cx="1322101" cy="946823"/>
          </a:xfrm>
          <a:prstGeom prst="roundRect">
            <a:avLst>
              <a:gd name="adj" fmla="val 10000"/>
            </a:avLst>
          </a:pr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800" b="1" dirty="0">
                <a:solidFill>
                  <a:schemeClr val="bg1"/>
                </a:solidFill>
              </a:rPr>
              <a:t>Sign funding agreement, complete construction and furniture installation.  Obtain certificate occupancy.</a:t>
            </a:r>
          </a:p>
        </p:txBody>
      </p:sp>
      <p:sp>
        <p:nvSpPr>
          <p:cNvPr id="14" name="Rectangle: Rounded Corners 13">
            <a:extLst>
              <a:ext uri="{FF2B5EF4-FFF2-40B4-BE49-F238E27FC236}">
                <a16:creationId xmlns:a16="http://schemas.microsoft.com/office/drawing/2014/main" id="{EB196EC6-1F10-4EB3-B672-2453639863D8}"/>
              </a:ext>
            </a:extLst>
          </p:cNvPr>
          <p:cNvSpPr/>
          <p:nvPr/>
        </p:nvSpPr>
        <p:spPr>
          <a:xfrm>
            <a:off x="10139961" y="3497064"/>
            <a:ext cx="1296736" cy="1142100"/>
          </a:xfrm>
          <a:prstGeom prst="roundRect">
            <a:avLst>
              <a:gd name="adj" fmla="val 10000"/>
            </a:avLst>
          </a:prstGeom>
          <a:solidFill>
            <a:schemeClr val="accent2">
              <a:alpha val="90000"/>
            </a:schemeClr>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800" b="1" dirty="0">
                <a:solidFill>
                  <a:schemeClr val="bg1"/>
                </a:solidFill>
              </a:rPr>
              <a:t>Occupy the facility.</a:t>
            </a:r>
          </a:p>
          <a:p>
            <a:r>
              <a:rPr lang="en-US" sz="800" b="1" dirty="0">
                <a:solidFill>
                  <a:schemeClr val="bg1"/>
                </a:solidFill>
              </a:rPr>
              <a:t>Update the space management database.</a:t>
            </a:r>
          </a:p>
          <a:p>
            <a:r>
              <a:rPr lang="en-US" sz="800" b="1" dirty="0">
                <a:solidFill>
                  <a:schemeClr val="bg1"/>
                </a:solidFill>
              </a:rPr>
              <a:t>Update the Capital Projects database, UCOP.</a:t>
            </a:r>
          </a:p>
        </p:txBody>
      </p:sp>
      <p:sp>
        <p:nvSpPr>
          <p:cNvPr id="34" name="Rectangle: Rounded Corners 33">
            <a:extLst>
              <a:ext uri="{FF2B5EF4-FFF2-40B4-BE49-F238E27FC236}">
                <a16:creationId xmlns:a16="http://schemas.microsoft.com/office/drawing/2014/main" id="{5D94AC89-CA07-4458-B88D-617A8A1CF027}"/>
              </a:ext>
            </a:extLst>
          </p:cNvPr>
          <p:cNvSpPr/>
          <p:nvPr/>
        </p:nvSpPr>
        <p:spPr>
          <a:xfrm>
            <a:off x="6830911" y="2818426"/>
            <a:ext cx="1351037" cy="2153010"/>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i="0" dirty="0">
                <a:solidFill>
                  <a:schemeClr val="bg1"/>
                </a:solidFill>
                <a:effectLst/>
              </a:rPr>
              <a:t>A Certification Checklist (</a:t>
            </a:r>
            <a:r>
              <a:rPr lang="en-US" sz="800" b="1" i="0" u="sng" dirty="0">
                <a:solidFill>
                  <a:schemeClr val="bg1"/>
                </a:solidFill>
                <a:effectLst/>
                <a:hlinkClick r:id="rId2">
                  <a:extLst>
                    <a:ext uri="{A12FA001-AC4F-418D-AE19-62706E023703}">
                      <ahyp:hlinkClr xmlns:ahyp="http://schemas.microsoft.com/office/drawing/2018/hyperlinkcolor" val="tx"/>
                    </a:ext>
                  </a:extLst>
                </a:hlinkClick>
              </a:rPr>
              <a:t>RD2.8</a:t>
            </a:r>
            <a:r>
              <a:rPr lang="en-US" sz="800" b="1" i="0" dirty="0">
                <a:solidFill>
                  <a:schemeClr val="bg1"/>
                </a:solidFill>
                <a:effectLst/>
              </a:rPr>
              <a:t>) must be submitted to UCOP Capital Asset Strategies to confirm that the project is eligible to proceed with budget and design approval(s) pursuant to </a:t>
            </a:r>
            <a:r>
              <a:rPr lang="en-US" sz="800" b="1" i="0" u="sng" dirty="0">
                <a:solidFill>
                  <a:schemeClr val="bg1"/>
                </a:solidFill>
                <a:effectLst/>
                <a:hlinkClick r:id="rId3">
                  <a:extLst>
                    <a:ext uri="{A12FA001-AC4F-418D-AE19-62706E023703}">
                      <ahyp:hlinkClr xmlns:ahyp="http://schemas.microsoft.com/office/drawing/2018/hyperlinkcolor" val="tx"/>
                    </a:ext>
                  </a:extLst>
                </a:hlinkClick>
              </a:rPr>
              <a:t>DA2629</a:t>
            </a:r>
            <a:r>
              <a:rPr lang="en-US" sz="800" b="1" i="0" dirty="0">
                <a:solidFill>
                  <a:schemeClr val="bg1"/>
                </a:solidFill>
                <a:effectLst/>
              </a:rPr>
              <a:t>.</a:t>
            </a:r>
          </a:p>
          <a:p>
            <a:pPr algn="ctr"/>
            <a:endParaRPr lang="en-US" sz="800" b="1" dirty="0">
              <a:solidFill>
                <a:schemeClr val="bg1"/>
              </a:solidFill>
            </a:endParaRPr>
          </a:p>
          <a:p>
            <a:pPr algn="ctr"/>
            <a:r>
              <a:rPr lang="en-US" sz="800" b="1" i="0" dirty="0">
                <a:solidFill>
                  <a:schemeClr val="bg1"/>
                </a:solidFill>
                <a:effectLst/>
              </a:rPr>
              <a:t>https://www.ucop.edu/construction-services/facilities-manual/volume-2/vol-2-chapter-7.html#7-5 </a:t>
            </a:r>
            <a:endParaRPr lang="en-US" sz="800" b="1" dirty="0">
              <a:solidFill>
                <a:schemeClr val="bg1"/>
              </a:solidFill>
            </a:endParaRPr>
          </a:p>
        </p:txBody>
      </p:sp>
      <p:sp>
        <p:nvSpPr>
          <p:cNvPr id="36" name="Rectangle: Rounded Corners 35">
            <a:extLst>
              <a:ext uri="{FF2B5EF4-FFF2-40B4-BE49-F238E27FC236}">
                <a16:creationId xmlns:a16="http://schemas.microsoft.com/office/drawing/2014/main" id="{4D5405C5-1D7D-4161-A846-14E98E76C9E8}"/>
              </a:ext>
            </a:extLst>
          </p:cNvPr>
          <p:cNvSpPr/>
          <p:nvPr/>
        </p:nvSpPr>
        <p:spPr>
          <a:xfrm>
            <a:off x="713701" y="2550081"/>
            <a:ext cx="1142762" cy="1679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a:t>Project owner consults with Exec Director of SCPRE and/or Director of Physical and Environmental Planning regarding the scope and intent of the project</a:t>
            </a:r>
          </a:p>
        </p:txBody>
      </p:sp>
      <p:cxnSp>
        <p:nvCxnSpPr>
          <p:cNvPr id="38" name="Straight Arrow Connector 37">
            <a:extLst>
              <a:ext uri="{FF2B5EF4-FFF2-40B4-BE49-F238E27FC236}">
                <a16:creationId xmlns:a16="http://schemas.microsoft.com/office/drawing/2014/main" id="{2B529426-03C9-41AA-B6A9-0775FEF11CDB}"/>
              </a:ext>
            </a:extLst>
          </p:cNvPr>
          <p:cNvCxnSpPr/>
          <p:nvPr/>
        </p:nvCxnSpPr>
        <p:spPr>
          <a:xfrm>
            <a:off x="1856463" y="2779200"/>
            <a:ext cx="2519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6A890C1-8235-47CB-BA0F-F92C10DA6A6F}"/>
              </a:ext>
            </a:extLst>
          </p:cNvPr>
          <p:cNvCxnSpPr>
            <a:cxnSpLocks/>
            <a:stCxn id="32" idx="2"/>
          </p:cNvCxnSpPr>
          <p:nvPr/>
        </p:nvCxnSpPr>
        <p:spPr>
          <a:xfrm flipH="1">
            <a:off x="2637015" y="2954194"/>
            <a:ext cx="1070" cy="557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F56C72-3155-4396-8AD9-496D504C541E}"/>
              </a:ext>
            </a:extLst>
          </p:cNvPr>
          <p:cNvCxnSpPr/>
          <p:nvPr/>
        </p:nvCxnSpPr>
        <p:spPr>
          <a:xfrm>
            <a:off x="4302034" y="3291837"/>
            <a:ext cx="0" cy="205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0F4CF075-B98C-4B24-A9B6-3757EC325C22}"/>
              </a:ext>
            </a:extLst>
          </p:cNvPr>
          <p:cNvCxnSpPr/>
          <p:nvPr/>
        </p:nvCxnSpPr>
        <p:spPr>
          <a:xfrm rot="5400000" flipH="1" flipV="1">
            <a:off x="3058777" y="3150435"/>
            <a:ext cx="396813" cy="296446"/>
          </a:xfrm>
          <a:prstGeom prst="bentConnector3">
            <a:avLst>
              <a:gd name="adj1" fmla="val 10267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BB7F9986-9034-4E92-8A9B-3C6F0EBC6A0F}"/>
              </a:ext>
            </a:extLst>
          </p:cNvPr>
          <p:cNvCxnSpPr>
            <a:cxnSpLocks/>
          </p:cNvCxnSpPr>
          <p:nvPr/>
        </p:nvCxnSpPr>
        <p:spPr>
          <a:xfrm rot="5400000" flipH="1" flipV="1">
            <a:off x="4828014" y="3114449"/>
            <a:ext cx="427411" cy="366514"/>
          </a:xfrm>
          <a:prstGeom prst="bentConnector3">
            <a:avLst>
              <a:gd name="adj1" fmla="val 10093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5981446-7145-4815-A187-0B8D2537D15B}"/>
              </a:ext>
            </a:extLst>
          </p:cNvPr>
          <p:cNvCxnSpPr/>
          <p:nvPr/>
        </p:nvCxnSpPr>
        <p:spPr>
          <a:xfrm>
            <a:off x="6594303" y="3849189"/>
            <a:ext cx="2203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AA69B4F4-C2F2-4AFB-88D1-900DAB8D13E0}"/>
              </a:ext>
            </a:extLst>
          </p:cNvPr>
          <p:cNvCxnSpPr>
            <a:cxnSpLocks/>
          </p:cNvCxnSpPr>
          <p:nvPr/>
        </p:nvCxnSpPr>
        <p:spPr>
          <a:xfrm flipV="1">
            <a:off x="7529129" y="2659256"/>
            <a:ext cx="810474" cy="159170"/>
          </a:xfrm>
          <a:prstGeom prst="bentConnector3">
            <a:avLst>
              <a:gd name="adj1" fmla="val 27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82867956-5EDF-4386-B138-5B05CB3E7CF3}"/>
              </a:ext>
            </a:extLst>
          </p:cNvPr>
          <p:cNvCxnSpPr>
            <a:cxnSpLocks/>
          </p:cNvCxnSpPr>
          <p:nvPr/>
        </p:nvCxnSpPr>
        <p:spPr>
          <a:xfrm rot="5400000" flipH="1" flipV="1">
            <a:off x="9607617" y="3022089"/>
            <a:ext cx="536547" cy="442099"/>
          </a:xfrm>
          <a:prstGeom prst="bentConnector3">
            <a:avLst>
              <a:gd name="adj1" fmla="val 98692"/>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2631748-36F6-4DCE-B098-77511755D62D}"/>
              </a:ext>
            </a:extLst>
          </p:cNvPr>
          <p:cNvSpPr txBox="1"/>
          <p:nvPr/>
        </p:nvSpPr>
        <p:spPr>
          <a:xfrm>
            <a:off x="3437379" y="8267"/>
            <a:ext cx="7920087" cy="523220"/>
          </a:xfrm>
          <a:prstGeom prst="rect">
            <a:avLst/>
          </a:prstGeom>
          <a:noFill/>
        </p:spPr>
        <p:txBody>
          <a:bodyPr wrap="square">
            <a:spAutoFit/>
          </a:bodyPr>
          <a:lstStyle/>
          <a:p>
            <a:r>
              <a:rPr lang="en-US" sz="2800" dirty="0">
                <a:latin typeface="Calibri" panose="020F0502020204030204" pitchFamily="34" charset="0"/>
                <a:cs typeface="Calibri" panose="020F0502020204030204" pitchFamily="34" charset="0"/>
              </a:rPr>
              <a:t>PROJECT DEVELOPMENT AND APPROVAL PHASES</a:t>
            </a:r>
          </a:p>
        </p:txBody>
      </p:sp>
    </p:spTree>
    <p:extLst>
      <p:ext uri="{BB962C8B-B14F-4D97-AF65-F5344CB8AC3E}">
        <p14:creationId xmlns:p14="http://schemas.microsoft.com/office/powerpoint/2010/main" val="335002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4094-B57B-4C74-89F7-3F8FF851BA32}"/>
              </a:ext>
            </a:extLst>
          </p:cNvPr>
          <p:cNvSpPr>
            <a:spLocks noGrp="1"/>
          </p:cNvSpPr>
          <p:nvPr>
            <p:ph type="title"/>
          </p:nvPr>
        </p:nvSpPr>
        <p:spPr>
          <a:xfrm>
            <a:off x="3438647" y="46708"/>
            <a:ext cx="10058400" cy="587584"/>
          </a:xfrm>
        </p:spPr>
        <p:txBody>
          <a:bodyPr/>
          <a:lstStyle/>
          <a:p>
            <a:r>
              <a:rPr lang="en-US" dirty="0"/>
              <a:t>Project Development and Approval Phases</a:t>
            </a:r>
          </a:p>
        </p:txBody>
      </p:sp>
      <p:sp>
        <p:nvSpPr>
          <p:cNvPr id="3" name="TextBox 2">
            <a:extLst>
              <a:ext uri="{FF2B5EF4-FFF2-40B4-BE49-F238E27FC236}">
                <a16:creationId xmlns:a16="http://schemas.microsoft.com/office/drawing/2014/main" id="{2BB4D130-1BF7-4A15-B591-A0DA7C50F3C5}"/>
              </a:ext>
            </a:extLst>
          </p:cNvPr>
          <p:cNvSpPr txBox="1"/>
          <p:nvPr/>
        </p:nvSpPr>
        <p:spPr>
          <a:xfrm>
            <a:off x="1168924" y="1494123"/>
            <a:ext cx="9229110" cy="5252720"/>
          </a:xfrm>
          <a:prstGeom prst="rect">
            <a:avLst/>
          </a:prstGeom>
          <a:noFill/>
        </p:spPr>
        <p:txBody>
          <a:bodyPr wrap="square" rtlCol="0">
            <a:spAutoFit/>
          </a:bodyPr>
          <a:lstStyle/>
          <a:p>
            <a:pPr marL="285750" indent="-285750">
              <a:spcBef>
                <a:spcPts val="400"/>
              </a:spcBef>
              <a:spcAft>
                <a:spcPts val="400"/>
              </a:spcAft>
              <a:buFont typeface="Arial" panose="020B0604020202020204" pitchFamily="34" charset="0"/>
              <a:buChar char="•"/>
            </a:pPr>
            <a:r>
              <a:rPr lang="en-US" sz="2400" dirty="0">
                <a:solidFill>
                  <a:srgbClr val="002856"/>
                </a:solidFill>
                <a:latin typeface="Calibri Light" panose="020F0302020204030204" pitchFamily="34" charset="0"/>
                <a:cs typeface="Calibri Light" panose="020F0302020204030204" pitchFamily="34" charset="0"/>
              </a:rPr>
              <a:t>Should evolve from the Strategic Planning process or as an outcome of a space utilization analysis,  </a:t>
            </a:r>
          </a:p>
          <a:p>
            <a:pPr marL="285750" indent="-285750">
              <a:spcBef>
                <a:spcPts val="400"/>
              </a:spcBef>
              <a:spcAft>
                <a:spcPts val="400"/>
              </a:spcAft>
              <a:buFont typeface="Arial" panose="020B0604020202020204" pitchFamily="34" charset="0"/>
              <a:buChar char="•"/>
            </a:pPr>
            <a:r>
              <a:rPr lang="en-US" sz="2400" dirty="0">
                <a:solidFill>
                  <a:srgbClr val="002856"/>
                </a:solidFill>
                <a:latin typeface="Calibri Light" panose="020F0302020204030204" pitchFamily="34" charset="0"/>
                <a:cs typeface="Calibri Light" panose="020F0302020204030204" pitchFamily="34" charset="0"/>
              </a:rPr>
              <a:t>Must be a part of the current Capital Financial Plan or be at the direction of the Capital Planning Team (CPT) or Senior Advisory Council (SAC), and </a:t>
            </a:r>
          </a:p>
          <a:p>
            <a:pPr marL="285750" indent="-285750">
              <a:spcBef>
                <a:spcPts val="400"/>
              </a:spcBef>
              <a:spcAft>
                <a:spcPts val="400"/>
              </a:spcAft>
              <a:buFont typeface="Arial" panose="020B0604020202020204" pitchFamily="34" charset="0"/>
              <a:buChar char="•"/>
            </a:pPr>
            <a:r>
              <a:rPr lang="en-US" sz="2400" dirty="0">
                <a:solidFill>
                  <a:srgbClr val="002856"/>
                </a:solidFill>
                <a:latin typeface="Calibri Light" panose="020F0302020204030204" pitchFamily="34" charset="0"/>
                <a:cs typeface="Calibri Light" panose="020F0302020204030204" pitchFamily="34" charset="0"/>
              </a:rPr>
              <a:t>Must follow the Regental Process as outlined by the Office of the President in the Facilities Guide. </a:t>
            </a:r>
          </a:p>
          <a:p>
            <a:pPr marL="285750" indent="-285750">
              <a:spcBef>
                <a:spcPts val="400"/>
              </a:spcBef>
              <a:spcAft>
                <a:spcPts val="400"/>
              </a:spcAft>
              <a:buFont typeface="Arial" panose="020B0604020202020204" pitchFamily="34" charset="0"/>
              <a:buChar char="•"/>
            </a:pPr>
            <a:r>
              <a:rPr lang="en-US" sz="2400" dirty="0">
                <a:solidFill>
                  <a:srgbClr val="002856"/>
                </a:solidFill>
                <a:latin typeface="Calibri Light" panose="020F0302020204030204" pitchFamily="34" charset="0"/>
                <a:cs typeface="Calibri Light" panose="020F0302020204030204" pitchFamily="34" charset="0"/>
              </a:rPr>
              <a:t>All major capital projects are facilitated through the Space, Capital Planning &amp; Real Estate (SCPRE) and Planning, Design &amp; Construction Offices (PD&amp;C) </a:t>
            </a:r>
          </a:p>
          <a:p>
            <a:endParaRPr lang="en-US" dirty="0"/>
          </a:p>
          <a:p>
            <a:endParaRPr lang="en-US" dirty="0"/>
          </a:p>
          <a:p>
            <a:endParaRPr lang="en-US" dirty="0"/>
          </a:p>
          <a:p>
            <a:endParaRPr lang="en-US" dirty="0"/>
          </a:p>
        </p:txBody>
      </p:sp>
      <p:sp>
        <p:nvSpPr>
          <p:cNvPr id="20" name="TextBox 19">
            <a:extLst>
              <a:ext uri="{FF2B5EF4-FFF2-40B4-BE49-F238E27FC236}">
                <a16:creationId xmlns:a16="http://schemas.microsoft.com/office/drawing/2014/main" id="{651D2EAE-CC19-47A1-A3B7-BF9825865B96}"/>
              </a:ext>
            </a:extLst>
          </p:cNvPr>
          <p:cNvSpPr txBox="1"/>
          <p:nvPr/>
        </p:nvSpPr>
        <p:spPr>
          <a:xfrm>
            <a:off x="1168924" y="904117"/>
            <a:ext cx="7178978" cy="400110"/>
          </a:xfrm>
          <a:prstGeom prst="rect">
            <a:avLst/>
          </a:prstGeom>
          <a:noFill/>
        </p:spPr>
        <p:txBody>
          <a:bodyPr wrap="square" rtlCol="0">
            <a:spAutoFit/>
          </a:bodyPr>
          <a:lstStyle/>
          <a:p>
            <a:r>
              <a:rPr lang="en-US" sz="2000" b="1" dirty="0">
                <a:solidFill>
                  <a:srgbClr val="002856"/>
                </a:solidFill>
                <a:latin typeface="+mj-lt"/>
                <a:cs typeface="Calibri" panose="020F0502020204030204" pitchFamily="34" charset="0"/>
              </a:rPr>
              <a:t>Major Capital Projects in excess of $70,000,000</a:t>
            </a:r>
          </a:p>
        </p:txBody>
      </p:sp>
    </p:spTree>
    <p:extLst>
      <p:ext uri="{BB962C8B-B14F-4D97-AF65-F5344CB8AC3E}">
        <p14:creationId xmlns:p14="http://schemas.microsoft.com/office/powerpoint/2010/main" val="238864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A1E1B7-FF89-403E-B9FA-DF5842DF65D1}"/>
              </a:ext>
            </a:extLst>
          </p:cNvPr>
          <p:cNvSpPr/>
          <p:nvPr/>
        </p:nvSpPr>
        <p:spPr>
          <a:xfrm>
            <a:off x="3406847" y="0"/>
            <a:ext cx="8785153"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5" name="Rectangle 4">
            <a:extLst>
              <a:ext uri="{FF2B5EF4-FFF2-40B4-BE49-F238E27FC236}">
                <a16:creationId xmlns:a16="http://schemas.microsoft.com/office/drawing/2014/main" id="{158756C1-A5F8-4062-AAB4-507FA97DA80A}"/>
              </a:ext>
            </a:extLst>
          </p:cNvPr>
          <p:cNvSpPr/>
          <p:nvPr/>
        </p:nvSpPr>
        <p:spPr>
          <a:xfrm>
            <a:off x="0" y="0"/>
            <a:ext cx="340684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E3DE28-0849-423C-B2AD-7F4CCDF15A66}"/>
              </a:ext>
            </a:extLst>
          </p:cNvPr>
          <p:cNvSpPr>
            <a:spLocks noGrp="1"/>
          </p:cNvSpPr>
          <p:nvPr>
            <p:ph type="title"/>
          </p:nvPr>
        </p:nvSpPr>
        <p:spPr>
          <a:xfrm>
            <a:off x="3472925" y="0"/>
            <a:ext cx="6959638" cy="587584"/>
          </a:xfrm>
        </p:spPr>
        <p:txBody>
          <a:bodyPr>
            <a:normAutofit/>
          </a:bodyPr>
          <a:lstStyle/>
          <a:p>
            <a:r>
              <a:rPr lang="en-US" sz="2000" b="0" cap="none" dirty="0">
                <a:solidFill>
                  <a:schemeClr val="tx1"/>
                </a:solidFill>
              </a:rPr>
              <a:t>2021-2027 CAPITAL FINANCIAL PLAN</a:t>
            </a:r>
            <a:br>
              <a:rPr lang="en-US" sz="1100" dirty="0">
                <a:solidFill>
                  <a:schemeClr val="tx1"/>
                </a:solidFill>
              </a:rPr>
            </a:br>
            <a:endParaRPr lang="en-US" sz="1600" b="0" i="1"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613B1AF-434C-4BF2-AAA7-3726149C87B1}"/>
              </a:ext>
            </a:extLst>
          </p:cNvPr>
          <p:cNvPicPr>
            <a:picLocks noChangeAspect="1"/>
          </p:cNvPicPr>
          <p:nvPr/>
        </p:nvPicPr>
        <p:blipFill>
          <a:blip r:embed="rId2"/>
          <a:stretch>
            <a:fillRect/>
          </a:stretch>
        </p:blipFill>
        <p:spPr>
          <a:xfrm>
            <a:off x="2045369" y="293792"/>
            <a:ext cx="7567863" cy="6524500"/>
          </a:xfrm>
          <a:prstGeom prst="rect">
            <a:avLst/>
          </a:prstGeom>
        </p:spPr>
      </p:pic>
      <p:sp>
        <p:nvSpPr>
          <p:cNvPr id="8" name="Speech Bubble: Oval 7">
            <a:extLst>
              <a:ext uri="{FF2B5EF4-FFF2-40B4-BE49-F238E27FC236}">
                <a16:creationId xmlns:a16="http://schemas.microsoft.com/office/drawing/2014/main" id="{B8F6EEC7-4B7A-43EF-BD69-A88A544A273B}"/>
              </a:ext>
            </a:extLst>
          </p:cNvPr>
          <p:cNvSpPr/>
          <p:nvPr/>
        </p:nvSpPr>
        <p:spPr>
          <a:xfrm>
            <a:off x="8446781" y="512354"/>
            <a:ext cx="2917905" cy="1506583"/>
          </a:xfrm>
          <a:prstGeom prst="wedgeEllipseCallout">
            <a:avLst>
              <a:gd name="adj1" fmla="val -44362"/>
              <a:gd name="adj2" fmla="val 7348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An Engineering Building may be added to the 2022-2028 CFP</a:t>
            </a:r>
          </a:p>
        </p:txBody>
      </p:sp>
    </p:spTree>
    <p:extLst>
      <p:ext uri="{BB962C8B-B14F-4D97-AF65-F5344CB8AC3E}">
        <p14:creationId xmlns:p14="http://schemas.microsoft.com/office/powerpoint/2010/main" val="246778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Arrow Connector 60">
            <a:extLst>
              <a:ext uri="{FF2B5EF4-FFF2-40B4-BE49-F238E27FC236}">
                <a16:creationId xmlns:a16="http://schemas.microsoft.com/office/drawing/2014/main" id="{3453A7BE-60ED-4F75-B322-10691FBF0C08}"/>
              </a:ext>
            </a:extLst>
          </p:cNvPr>
          <p:cNvCxnSpPr>
            <a:cxnSpLocks/>
          </p:cNvCxnSpPr>
          <p:nvPr/>
        </p:nvCxnSpPr>
        <p:spPr>
          <a:xfrm flipV="1">
            <a:off x="9983492" y="3232450"/>
            <a:ext cx="27449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C66A623-3501-4DF2-A7C4-95A712D6244C}"/>
              </a:ext>
            </a:extLst>
          </p:cNvPr>
          <p:cNvCxnSpPr>
            <a:cxnSpLocks/>
            <a:endCxn id="28" idx="0"/>
          </p:cNvCxnSpPr>
          <p:nvPr/>
        </p:nvCxnSpPr>
        <p:spPr>
          <a:xfrm>
            <a:off x="7820307" y="3198073"/>
            <a:ext cx="0" cy="669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2F15F41-33A5-44B2-A35A-FA8EEBFA59EA}"/>
              </a:ext>
            </a:extLst>
          </p:cNvPr>
          <p:cNvCxnSpPr>
            <a:cxnSpLocks/>
          </p:cNvCxnSpPr>
          <p:nvPr/>
        </p:nvCxnSpPr>
        <p:spPr>
          <a:xfrm>
            <a:off x="6684725" y="3048000"/>
            <a:ext cx="4343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FD0DCE8-208D-468F-9A20-4CD14030B15C}"/>
              </a:ext>
            </a:extLst>
          </p:cNvPr>
          <p:cNvCxnSpPr/>
          <p:nvPr/>
        </p:nvCxnSpPr>
        <p:spPr>
          <a:xfrm>
            <a:off x="2004396" y="2350539"/>
            <a:ext cx="2424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28FF76-B79A-44D2-BD77-919FE08785BC}"/>
              </a:ext>
            </a:extLst>
          </p:cNvPr>
          <p:cNvSpPr>
            <a:spLocks noGrp="1"/>
          </p:cNvSpPr>
          <p:nvPr>
            <p:ph type="title"/>
          </p:nvPr>
        </p:nvSpPr>
        <p:spPr>
          <a:xfrm>
            <a:off x="3431177" y="0"/>
            <a:ext cx="10058400" cy="587584"/>
          </a:xfrm>
        </p:spPr>
        <p:txBody>
          <a:bodyPr/>
          <a:lstStyle/>
          <a:p>
            <a:r>
              <a:rPr lang="en-US" dirty="0"/>
              <a:t>Project Development and Approval Phases</a:t>
            </a:r>
          </a:p>
        </p:txBody>
      </p:sp>
      <p:sp>
        <p:nvSpPr>
          <p:cNvPr id="19" name="TextBox 18">
            <a:extLst>
              <a:ext uri="{FF2B5EF4-FFF2-40B4-BE49-F238E27FC236}">
                <a16:creationId xmlns:a16="http://schemas.microsoft.com/office/drawing/2014/main" id="{1A3A643C-67CE-4DEF-9A57-88DF9AFEFDC5}"/>
              </a:ext>
            </a:extLst>
          </p:cNvPr>
          <p:cNvSpPr txBox="1"/>
          <p:nvPr/>
        </p:nvSpPr>
        <p:spPr>
          <a:xfrm>
            <a:off x="1026244" y="847497"/>
            <a:ext cx="6744788" cy="369332"/>
          </a:xfrm>
          <a:prstGeom prst="rect">
            <a:avLst/>
          </a:prstGeom>
          <a:noFill/>
        </p:spPr>
        <p:txBody>
          <a:bodyPr wrap="square">
            <a:spAutoFit/>
          </a:bodyPr>
          <a:lstStyle/>
          <a:p>
            <a:r>
              <a:rPr lang="en-US" sz="1800" b="1" dirty="0">
                <a:solidFill>
                  <a:srgbClr val="002856"/>
                </a:solidFill>
                <a:latin typeface="+mj-lt"/>
                <a:cs typeface="Calibri" panose="020F0502020204030204" pitchFamily="34" charset="0"/>
              </a:rPr>
              <a:t>Major Capital Projects in excess of $70,000,000</a:t>
            </a:r>
          </a:p>
        </p:txBody>
      </p:sp>
      <p:sp>
        <p:nvSpPr>
          <p:cNvPr id="20" name="Rectangle: Rounded Corners 19">
            <a:extLst>
              <a:ext uri="{FF2B5EF4-FFF2-40B4-BE49-F238E27FC236}">
                <a16:creationId xmlns:a16="http://schemas.microsoft.com/office/drawing/2014/main" id="{790D01CD-F0F2-4E98-B73E-FA08485CDCCA}"/>
              </a:ext>
            </a:extLst>
          </p:cNvPr>
          <p:cNvSpPr/>
          <p:nvPr/>
        </p:nvSpPr>
        <p:spPr>
          <a:xfrm>
            <a:off x="774144" y="1854803"/>
            <a:ext cx="1343464" cy="265265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rPr>
              <a:t>Major capital projects evolve through the Strategic Planning process or as a result of a space  utilization study. A project request form may be initiated at the request of the SAC, Capital Planning Team or the Chancellor</a:t>
            </a:r>
          </a:p>
          <a:p>
            <a:pPr algn="ctr"/>
            <a:endParaRPr lang="en-US" sz="800" b="1" dirty="0">
              <a:solidFill>
                <a:schemeClr val="bg1"/>
              </a:solidFill>
            </a:endParaRPr>
          </a:p>
        </p:txBody>
      </p:sp>
      <p:sp>
        <p:nvSpPr>
          <p:cNvPr id="21" name="Rectangle: Rounded Corners 20">
            <a:extLst>
              <a:ext uri="{FF2B5EF4-FFF2-40B4-BE49-F238E27FC236}">
                <a16:creationId xmlns:a16="http://schemas.microsoft.com/office/drawing/2014/main" id="{64EABC40-7E8C-4B0E-93AD-957EBD188124}"/>
              </a:ext>
            </a:extLst>
          </p:cNvPr>
          <p:cNvSpPr/>
          <p:nvPr/>
        </p:nvSpPr>
        <p:spPr>
          <a:xfrm>
            <a:off x="5301223" y="1997198"/>
            <a:ext cx="1589553" cy="2237132"/>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rPr>
              <a:t>The Project concept is approved by the Project Steering Committee, Project Sponsor and the Chancellor.  UCM submits the project as an Item to the  Finance and Capital Strategies Committee of the Board of Regent’s for P-Funds</a:t>
            </a:r>
          </a:p>
        </p:txBody>
      </p:sp>
      <p:sp>
        <p:nvSpPr>
          <p:cNvPr id="22" name="Rectangle: Rounded Corners 21">
            <a:extLst>
              <a:ext uri="{FF2B5EF4-FFF2-40B4-BE49-F238E27FC236}">
                <a16:creationId xmlns:a16="http://schemas.microsoft.com/office/drawing/2014/main" id="{B85967F0-E810-4727-9F6F-0A11FD7B5E09}"/>
              </a:ext>
            </a:extLst>
          </p:cNvPr>
          <p:cNvSpPr/>
          <p:nvPr/>
        </p:nvSpPr>
        <p:spPr>
          <a:xfrm>
            <a:off x="2246811" y="1850766"/>
            <a:ext cx="1343464" cy="1381684"/>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l" defTabSz="311150">
              <a:lnSpc>
                <a:spcPct val="90000"/>
              </a:lnSpc>
              <a:spcBef>
                <a:spcPct val="0"/>
              </a:spcBef>
              <a:spcAft>
                <a:spcPct val="35000"/>
              </a:spcAft>
              <a:buNone/>
            </a:pPr>
            <a:r>
              <a:rPr lang="en-US" sz="1000" b="1" kern="1200" dirty="0">
                <a:solidFill>
                  <a:schemeClr val="bg1"/>
                </a:solidFill>
              </a:rPr>
              <a:t>Project Request form is submitted to SCPRE outlining the need, concept and requirements for the facility</a:t>
            </a:r>
          </a:p>
        </p:txBody>
      </p:sp>
      <p:sp>
        <p:nvSpPr>
          <p:cNvPr id="23" name="Rectangle: Rounded Corners 22">
            <a:extLst>
              <a:ext uri="{FF2B5EF4-FFF2-40B4-BE49-F238E27FC236}">
                <a16:creationId xmlns:a16="http://schemas.microsoft.com/office/drawing/2014/main" id="{7FB2D662-DD52-41B3-9A4E-495DC6646FAE}"/>
              </a:ext>
            </a:extLst>
          </p:cNvPr>
          <p:cNvSpPr/>
          <p:nvPr/>
        </p:nvSpPr>
        <p:spPr>
          <a:xfrm>
            <a:off x="3729433" y="1260242"/>
            <a:ext cx="1432632" cy="1815067"/>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l" defTabSz="311150">
              <a:lnSpc>
                <a:spcPct val="90000"/>
              </a:lnSpc>
              <a:spcBef>
                <a:spcPct val="0"/>
              </a:spcBef>
              <a:spcAft>
                <a:spcPct val="15000"/>
              </a:spcAft>
            </a:pPr>
            <a:r>
              <a:rPr lang="en-US" sz="1000" b="1" kern="1200" dirty="0">
                <a:solidFill>
                  <a:schemeClr val="bg1"/>
                </a:solidFill>
              </a:rPr>
              <a:t>The Executive Director of SCPRE gathers additional information, places the project on the CFP and develops a stakeholder group to refine the space program.</a:t>
            </a:r>
          </a:p>
        </p:txBody>
      </p:sp>
      <p:sp>
        <p:nvSpPr>
          <p:cNvPr id="24" name="Rectangle: Rounded Corners 23">
            <a:extLst>
              <a:ext uri="{FF2B5EF4-FFF2-40B4-BE49-F238E27FC236}">
                <a16:creationId xmlns:a16="http://schemas.microsoft.com/office/drawing/2014/main" id="{8A7E305C-CF28-45A6-8C19-3DF36ABA51EE}"/>
              </a:ext>
            </a:extLst>
          </p:cNvPr>
          <p:cNvSpPr/>
          <p:nvPr/>
        </p:nvSpPr>
        <p:spPr>
          <a:xfrm>
            <a:off x="3774017" y="3271915"/>
            <a:ext cx="1343465" cy="214938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lvl="1" indent="-57150" algn="l" defTabSz="311150">
              <a:lnSpc>
                <a:spcPct val="90000"/>
              </a:lnSpc>
              <a:spcBef>
                <a:spcPct val="0"/>
              </a:spcBef>
              <a:spcAft>
                <a:spcPct val="15000"/>
              </a:spcAft>
              <a:buChar char="•"/>
            </a:pPr>
            <a:r>
              <a:rPr lang="en-US" sz="1000" b="1" kern="1200" dirty="0"/>
              <a:t>Exec Director of SCSRE works with the Campus Architect to develop site options for the project.  These are submitted via a Project Request form to CACLU and the Chancellor for approval.</a:t>
            </a:r>
          </a:p>
        </p:txBody>
      </p:sp>
      <p:sp>
        <p:nvSpPr>
          <p:cNvPr id="25" name="Rectangle: Rounded Corners 24">
            <a:extLst>
              <a:ext uri="{FF2B5EF4-FFF2-40B4-BE49-F238E27FC236}">
                <a16:creationId xmlns:a16="http://schemas.microsoft.com/office/drawing/2014/main" id="{3E957362-6FC9-439C-8C7A-586A1CBCB8DE}"/>
              </a:ext>
            </a:extLst>
          </p:cNvPr>
          <p:cNvSpPr/>
          <p:nvPr/>
        </p:nvSpPr>
        <p:spPr>
          <a:xfrm>
            <a:off x="8752316" y="1448167"/>
            <a:ext cx="1254292" cy="2510261"/>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kern="1200" dirty="0"/>
              <a:t>Approval is sought through the Finance and Capital Strategies Committee of the  Regents for Project Design, Site and  Budget approval pursuant to CEQA.</a:t>
            </a:r>
          </a:p>
          <a:p>
            <a:r>
              <a:rPr lang="en-US" sz="1000" b="1" dirty="0"/>
              <a:t>Adoption of CEQA findings.  </a:t>
            </a:r>
          </a:p>
        </p:txBody>
      </p:sp>
      <p:sp>
        <p:nvSpPr>
          <p:cNvPr id="26" name="Rectangle: Rounded Corners 25">
            <a:extLst>
              <a:ext uri="{FF2B5EF4-FFF2-40B4-BE49-F238E27FC236}">
                <a16:creationId xmlns:a16="http://schemas.microsoft.com/office/drawing/2014/main" id="{953EEBE0-D8F7-40BF-98D8-F10A038575DD}"/>
              </a:ext>
            </a:extLst>
          </p:cNvPr>
          <p:cNvSpPr/>
          <p:nvPr/>
        </p:nvSpPr>
        <p:spPr>
          <a:xfrm>
            <a:off x="7108949" y="1043506"/>
            <a:ext cx="1401823" cy="2604194"/>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11150">
              <a:lnSpc>
                <a:spcPct val="90000"/>
              </a:lnSpc>
              <a:spcBef>
                <a:spcPct val="0"/>
              </a:spcBef>
              <a:spcAft>
                <a:spcPct val="15000"/>
              </a:spcAft>
            </a:pPr>
            <a:r>
              <a:rPr lang="en-US" sz="1000" b="1" kern="1200" dirty="0"/>
              <a:t>Following an RFP phase Planning, Design and Construction contracts with a team to develop the SD and DD drawings and to initiate the CEQA evaluation. </a:t>
            </a:r>
            <a:r>
              <a:rPr lang="en-US" sz="1000" b="1" dirty="0"/>
              <a:t>Schematic Design/Design Development, Budget, Schedule, CEQA evaluation are completed</a:t>
            </a:r>
          </a:p>
          <a:p>
            <a:pPr marL="0" lvl="1" algn="l" defTabSz="311150">
              <a:lnSpc>
                <a:spcPct val="90000"/>
              </a:lnSpc>
              <a:spcBef>
                <a:spcPct val="0"/>
              </a:spcBef>
              <a:spcAft>
                <a:spcPct val="15000"/>
              </a:spcAft>
            </a:pPr>
            <a:endParaRPr lang="en-US" sz="800" b="1" kern="1200" dirty="0"/>
          </a:p>
        </p:txBody>
      </p:sp>
      <p:sp>
        <p:nvSpPr>
          <p:cNvPr id="28" name="Rectangle: Rounded Corners 27">
            <a:extLst>
              <a:ext uri="{FF2B5EF4-FFF2-40B4-BE49-F238E27FC236}">
                <a16:creationId xmlns:a16="http://schemas.microsoft.com/office/drawing/2014/main" id="{DE21A53F-0D5B-4373-8B34-D47D47ED6956}"/>
              </a:ext>
            </a:extLst>
          </p:cNvPr>
          <p:cNvSpPr/>
          <p:nvPr/>
        </p:nvSpPr>
        <p:spPr>
          <a:xfrm>
            <a:off x="7035179" y="3867876"/>
            <a:ext cx="1570256" cy="1661251"/>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An Item is created to seek Design/Budget and Site approval pursuant to CEQA.  The Chancellor approves the Item prior to seeking approval from the Regent’s</a:t>
            </a:r>
          </a:p>
        </p:txBody>
      </p:sp>
      <p:sp>
        <p:nvSpPr>
          <p:cNvPr id="31" name="Rectangle: Rounded Corners 30">
            <a:extLst>
              <a:ext uri="{FF2B5EF4-FFF2-40B4-BE49-F238E27FC236}">
                <a16:creationId xmlns:a16="http://schemas.microsoft.com/office/drawing/2014/main" id="{6AFFE530-7E40-4423-A344-A4E77F5F63DD}"/>
              </a:ext>
            </a:extLst>
          </p:cNvPr>
          <p:cNvSpPr/>
          <p:nvPr/>
        </p:nvSpPr>
        <p:spPr>
          <a:xfrm>
            <a:off x="10259616" y="2683710"/>
            <a:ext cx="1158240" cy="927859"/>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rPr>
              <a:t>Working drawings are completed, and permits are obtained.  </a:t>
            </a:r>
          </a:p>
        </p:txBody>
      </p:sp>
      <p:cxnSp>
        <p:nvCxnSpPr>
          <p:cNvPr id="35" name="Straight Arrow Connector 34">
            <a:extLst>
              <a:ext uri="{FF2B5EF4-FFF2-40B4-BE49-F238E27FC236}">
                <a16:creationId xmlns:a16="http://schemas.microsoft.com/office/drawing/2014/main" id="{690E1BE8-A309-48B9-A34D-858DF6EAC33A}"/>
              </a:ext>
            </a:extLst>
          </p:cNvPr>
          <p:cNvCxnSpPr>
            <a:cxnSpLocks/>
          </p:cNvCxnSpPr>
          <p:nvPr/>
        </p:nvCxnSpPr>
        <p:spPr>
          <a:xfrm>
            <a:off x="3590274" y="2350539"/>
            <a:ext cx="1391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02EEFE1-E4EE-463D-A34C-23721B6B832C}"/>
              </a:ext>
            </a:extLst>
          </p:cNvPr>
          <p:cNvCxnSpPr>
            <a:cxnSpLocks/>
            <a:stCxn id="23" idx="2"/>
            <a:endCxn id="24" idx="0"/>
          </p:cNvCxnSpPr>
          <p:nvPr/>
        </p:nvCxnSpPr>
        <p:spPr>
          <a:xfrm>
            <a:off x="4445749" y="3075309"/>
            <a:ext cx="1" cy="196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DB6F3D7-804B-418D-A6DD-6ED6F268D440}"/>
              </a:ext>
            </a:extLst>
          </p:cNvPr>
          <p:cNvCxnSpPr>
            <a:cxnSpLocks/>
          </p:cNvCxnSpPr>
          <p:nvPr/>
        </p:nvCxnSpPr>
        <p:spPr>
          <a:xfrm>
            <a:off x="5117482" y="3429000"/>
            <a:ext cx="1837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F1CC80AA-627A-4999-A179-199DABA88E7C}"/>
              </a:ext>
            </a:extLst>
          </p:cNvPr>
          <p:cNvCxnSpPr>
            <a:cxnSpLocks/>
          </p:cNvCxnSpPr>
          <p:nvPr/>
        </p:nvCxnSpPr>
        <p:spPr>
          <a:xfrm flipV="1">
            <a:off x="8605435" y="3982278"/>
            <a:ext cx="627146" cy="275902"/>
          </a:xfrm>
          <a:prstGeom prst="bentConnector3">
            <a:avLst>
              <a:gd name="adj1" fmla="val 9860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656FC9F-B2BF-4B12-B1FB-CECA09504F2A}"/>
              </a:ext>
            </a:extLst>
          </p:cNvPr>
          <p:cNvSpPr txBox="1"/>
          <p:nvPr/>
        </p:nvSpPr>
        <p:spPr>
          <a:xfrm>
            <a:off x="629920" y="5773495"/>
            <a:ext cx="10917647" cy="843116"/>
          </a:xfrm>
          <a:prstGeom prst="rect">
            <a:avLst/>
          </a:prstGeom>
          <a:solidFill>
            <a:schemeClr val="bg1"/>
          </a:solidFill>
        </p:spPr>
        <p:txBody>
          <a:bodyPr wrap="square" rtlCol="0">
            <a:spAutoFit/>
          </a:bodyPr>
          <a:lstStyle/>
          <a:p>
            <a:pPr marL="285750" indent="-285750">
              <a:lnSpc>
                <a:spcPct val="120000"/>
              </a:lnSpc>
              <a:buFont typeface="Arial" panose="020B0604020202020204" pitchFamily="34" charset="0"/>
              <a:buChar char="•"/>
            </a:pPr>
            <a:r>
              <a:rPr lang="en-US" sz="1400" dirty="0"/>
              <a:t>The Offices of Space, Capital Planning and Real Estate and Physical and Environmental Planning coordinates the planning of major capital projects.</a:t>
            </a:r>
          </a:p>
          <a:p>
            <a:pPr marL="285750" indent="-285750">
              <a:lnSpc>
                <a:spcPct val="120000"/>
              </a:lnSpc>
              <a:buFont typeface="Arial" panose="020B0604020202020204" pitchFamily="34" charset="0"/>
              <a:buChar char="•"/>
            </a:pPr>
            <a:r>
              <a:rPr lang="en-US" sz="1400" dirty="0"/>
              <a:t>Planning, Design &amp; Construction is responsible for the implementation of major capital projects.</a:t>
            </a:r>
          </a:p>
        </p:txBody>
      </p:sp>
    </p:spTree>
    <p:extLst>
      <p:ext uri="{BB962C8B-B14F-4D97-AF65-F5344CB8AC3E}">
        <p14:creationId xmlns:p14="http://schemas.microsoft.com/office/powerpoint/2010/main" val="98381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9745-10B0-4215-B55B-DA92BED36746}"/>
              </a:ext>
            </a:extLst>
          </p:cNvPr>
          <p:cNvSpPr>
            <a:spLocks noGrp="1"/>
          </p:cNvSpPr>
          <p:nvPr>
            <p:ph type="title"/>
          </p:nvPr>
        </p:nvSpPr>
        <p:spPr/>
        <p:txBody>
          <a:bodyPr/>
          <a:lstStyle/>
          <a:p>
            <a:r>
              <a:rPr lang="en-US" dirty="0"/>
              <a:t>Projects Under $35K &amp; Space Requests (1-2 persons)</a:t>
            </a:r>
          </a:p>
        </p:txBody>
      </p:sp>
      <p:sp>
        <p:nvSpPr>
          <p:cNvPr id="3" name="TextBox 2">
            <a:extLst>
              <a:ext uri="{FF2B5EF4-FFF2-40B4-BE49-F238E27FC236}">
                <a16:creationId xmlns:a16="http://schemas.microsoft.com/office/drawing/2014/main" id="{B65509D6-D20E-4C01-A804-DE64F2BFDF3C}"/>
              </a:ext>
            </a:extLst>
          </p:cNvPr>
          <p:cNvSpPr txBox="1"/>
          <p:nvPr/>
        </p:nvSpPr>
        <p:spPr>
          <a:xfrm>
            <a:off x="1198880" y="1859280"/>
            <a:ext cx="9530080" cy="2585323"/>
          </a:xfrm>
          <a:prstGeom prst="rect">
            <a:avLst/>
          </a:prstGeom>
          <a:noFill/>
        </p:spPr>
        <p:txBody>
          <a:bodyPr wrap="square" rtlCol="0">
            <a:spAutoFit/>
          </a:bodyPr>
          <a:lstStyle/>
          <a:p>
            <a:r>
              <a:rPr lang="en-US" dirty="0"/>
              <a:t>For projects under $35K users should submit a work order to </a:t>
            </a:r>
            <a:r>
              <a:rPr lang="en-US" dirty="0">
                <a:hlinkClick r:id="rId2"/>
              </a:rPr>
              <a:t>Facilities Management</a:t>
            </a:r>
            <a:r>
              <a:rPr lang="en-US" dirty="0"/>
              <a:t> including the details of the project, the building name and room number(s).  A funding source must be identified, and an executive sponsor must sign the request.   The relevant Building Manager or another member of Facilities Management will contact you to discuss the project.  </a:t>
            </a:r>
          </a:p>
          <a:p>
            <a:endParaRPr lang="en-US" dirty="0"/>
          </a:p>
          <a:p>
            <a:r>
              <a:rPr lang="en-US" dirty="0"/>
              <a:t>For space requests for 1-2 persons, please contact Maggie Saunders (msaunders4@ucmerced.edu) directly and she will work with your Department Chair, Dean, or VC to determine an appropriate space assignment(s).</a:t>
            </a:r>
          </a:p>
        </p:txBody>
      </p:sp>
    </p:spTree>
    <p:extLst>
      <p:ext uri="{BB962C8B-B14F-4D97-AF65-F5344CB8AC3E}">
        <p14:creationId xmlns:p14="http://schemas.microsoft.com/office/powerpoint/2010/main" val="267812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3111-64D9-4A6A-8942-420550422F8A}"/>
              </a:ext>
            </a:extLst>
          </p:cNvPr>
          <p:cNvSpPr>
            <a:spLocks noGrp="1"/>
          </p:cNvSpPr>
          <p:nvPr>
            <p:ph type="title"/>
          </p:nvPr>
        </p:nvSpPr>
        <p:spPr>
          <a:xfrm>
            <a:off x="3468521" y="87939"/>
            <a:ext cx="10058400" cy="587584"/>
          </a:xfrm>
        </p:spPr>
        <p:txBody>
          <a:bodyPr/>
          <a:lstStyle/>
          <a:p>
            <a:r>
              <a:rPr lang="en-US" dirty="0"/>
              <a:t>IMPACT of NEW PROJECT REQUEST PROCESS</a:t>
            </a:r>
          </a:p>
        </p:txBody>
      </p:sp>
      <p:sp>
        <p:nvSpPr>
          <p:cNvPr id="3" name="TextBox 2">
            <a:extLst>
              <a:ext uri="{FF2B5EF4-FFF2-40B4-BE49-F238E27FC236}">
                <a16:creationId xmlns:a16="http://schemas.microsoft.com/office/drawing/2014/main" id="{985A7AB4-8E46-492D-8C25-D64E6C751A2F}"/>
              </a:ext>
            </a:extLst>
          </p:cNvPr>
          <p:cNvSpPr txBox="1"/>
          <p:nvPr/>
        </p:nvSpPr>
        <p:spPr>
          <a:xfrm>
            <a:off x="4652997" y="1213009"/>
            <a:ext cx="6798775" cy="2547300"/>
          </a:xfrm>
          <a:prstGeom prst="rect">
            <a:avLst/>
          </a:prstGeom>
          <a:noFill/>
        </p:spPr>
        <p:txBody>
          <a:bodyPr wrap="square" rtlCol="0">
            <a:spAutoFit/>
          </a:bodyPr>
          <a:lstStyle/>
          <a:p>
            <a:pPr marL="285750" indent="-285750">
              <a:lnSpc>
                <a:spcPct val="120000"/>
              </a:lnSpc>
              <a:spcBef>
                <a:spcPts val="600"/>
              </a:spcBef>
              <a:spcAft>
                <a:spcPts val="600"/>
              </a:spcAft>
              <a:buFont typeface="Arial" panose="020B0604020202020204" pitchFamily="34" charset="0"/>
              <a:buChar char="•"/>
            </a:pPr>
            <a:r>
              <a:rPr lang="en-US" sz="2000" dirty="0"/>
              <a:t>Planning ahead will be rewarded.</a:t>
            </a:r>
          </a:p>
          <a:p>
            <a:pPr marL="285750" indent="-285750">
              <a:lnSpc>
                <a:spcPct val="120000"/>
              </a:lnSpc>
              <a:spcBef>
                <a:spcPts val="600"/>
              </a:spcBef>
              <a:spcAft>
                <a:spcPts val="600"/>
              </a:spcAft>
              <a:buFont typeface="Arial" panose="020B0604020202020204" pitchFamily="34" charset="0"/>
              <a:buChar char="•"/>
            </a:pPr>
            <a:r>
              <a:rPr lang="en-US" sz="2000" dirty="0"/>
              <a:t>Users are advised to leverage the strategic planning and budget processes to identify project requirements and secure the necessary funding in advance of requesting a project</a:t>
            </a:r>
          </a:p>
          <a:p>
            <a:pPr>
              <a:lnSpc>
                <a:spcPct val="120000"/>
              </a:lnSpc>
              <a:spcBef>
                <a:spcPts val="600"/>
              </a:spcBef>
              <a:spcAft>
                <a:spcPts val="600"/>
              </a:spcAft>
            </a:pPr>
            <a:endParaRPr lang="en-US" dirty="0"/>
          </a:p>
        </p:txBody>
      </p:sp>
      <p:pic>
        <p:nvPicPr>
          <p:cNvPr id="6" name="Picture 5" descr="A sign in front of a building&#10;&#10;Description automatically generated with medium confidence">
            <a:extLst>
              <a:ext uri="{FF2B5EF4-FFF2-40B4-BE49-F238E27FC236}">
                <a16:creationId xmlns:a16="http://schemas.microsoft.com/office/drawing/2014/main" id="{DC24D760-9AC0-4FCB-BE7B-F3B11A52EDF6}"/>
              </a:ext>
            </a:extLst>
          </p:cNvPr>
          <p:cNvPicPr>
            <a:picLocks noChangeAspect="1"/>
          </p:cNvPicPr>
          <p:nvPr/>
        </p:nvPicPr>
        <p:blipFill>
          <a:blip r:embed="rId2"/>
          <a:stretch>
            <a:fillRect/>
          </a:stretch>
        </p:blipFill>
        <p:spPr>
          <a:xfrm>
            <a:off x="625928" y="636812"/>
            <a:ext cx="3733801" cy="5600702"/>
          </a:xfrm>
          <a:prstGeom prst="rect">
            <a:avLst/>
          </a:prstGeom>
        </p:spPr>
      </p:pic>
    </p:spTree>
    <p:extLst>
      <p:ext uri="{BB962C8B-B14F-4D97-AF65-F5344CB8AC3E}">
        <p14:creationId xmlns:p14="http://schemas.microsoft.com/office/powerpoint/2010/main" val="2028922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76744E-A37E-9E4D-990B-B75C297BA6D6}"/>
              </a:ext>
            </a:extLst>
          </p:cNvPr>
          <p:cNvPicPr>
            <a:picLocks noChangeAspect="1"/>
          </p:cNvPicPr>
          <p:nvPr/>
        </p:nvPicPr>
        <p:blipFill>
          <a:blip r:embed="rId2"/>
          <a:stretch>
            <a:fillRect/>
          </a:stretch>
        </p:blipFill>
        <p:spPr>
          <a:xfrm>
            <a:off x="4554734" y="1887734"/>
            <a:ext cx="3082533" cy="3082533"/>
          </a:xfrm>
          <a:prstGeom prst="rect">
            <a:avLst/>
          </a:prstGeom>
        </p:spPr>
      </p:pic>
    </p:spTree>
    <p:extLst>
      <p:ext uri="{BB962C8B-B14F-4D97-AF65-F5344CB8AC3E}">
        <p14:creationId xmlns:p14="http://schemas.microsoft.com/office/powerpoint/2010/main" val="34100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F628-9511-4E1E-B9C4-09F8533EEE7A}"/>
              </a:ext>
            </a:extLst>
          </p:cNvPr>
          <p:cNvSpPr>
            <a:spLocks noGrp="1"/>
          </p:cNvSpPr>
          <p:nvPr>
            <p:ph type="title"/>
          </p:nvPr>
        </p:nvSpPr>
        <p:spPr/>
        <p:txBody>
          <a:bodyPr/>
          <a:lstStyle/>
          <a:p>
            <a:r>
              <a:rPr lang="en-US" dirty="0"/>
              <a:t>Drawbacks:  Current Project request process</a:t>
            </a:r>
          </a:p>
        </p:txBody>
      </p:sp>
      <p:sp>
        <p:nvSpPr>
          <p:cNvPr id="3" name="TextBox 2">
            <a:extLst>
              <a:ext uri="{FF2B5EF4-FFF2-40B4-BE49-F238E27FC236}">
                <a16:creationId xmlns:a16="http://schemas.microsoft.com/office/drawing/2014/main" id="{45CB34B9-D643-4447-B624-DD12C955167A}"/>
              </a:ext>
            </a:extLst>
          </p:cNvPr>
          <p:cNvSpPr txBox="1"/>
          <p:nvPr/>
        </p:nvSpPr>
        <p:spPr>
          <a:xfrm>
            <a:off x="1105989" y="1706880"/>
            <a:ext cx="10215154" cy="272382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t>Rolling process that makes it difficult for leadership to prioritize decisions</a:t>
            </a:r>
          </a:p>
          <a:p>
            <a:pPr marL="285750" indent="-285750">
              <a:spcBef>
                <a:spcPts val="600"/>
              </a:spcBef>
              <a:spcAft>
                <a:spcPts val="600"/>
              </a:spcAft>
              <a:buFont typeface="Arial" panose="020B0604020202020204" pitchFamily="34" charset="0"/>
              <a:buChar char="•"/>
            </a:pPr>
            <a:r>
              <a:rPr lang="en-US" dirty="0"/>
              <a:t>Not integrated with Academic, Strategic or Financial Planning processes</a:t>
            </a:r>
          </a:p>
          <a:p>
            <a:pPr marL="285750" indent="-285750">
              <a:spcBef>
                <a:spcPts val="600"/>
              </a:spcBef>
              <a:spcAft>
                <a:spcPts val="600"/>
              </a:spcAft>
              <a:buFont typeface="Arial" panose="020B0604020202020204" pitchFamily="34" charset="0"/>
              <a:buChar char="•"/>
            </a:pPr>
            <a:r>
              <a:rPr lang="en-US" dirty="0"/>
              <a:t>Funding guidelines are unclear</a:t>
            </a:r>
          </a:p>
          <a:p>
            <a:pPr marL="285750" indent="-285750">
              <a:spcBef>
                <a:spcPts val="600"/>
              </a:spcBef>
              <a:spcAft>
                <a:spcPts val="600"/>
              </a:spcAft>
              <a:buFont typeface="Arial" panose="020B0604020202020204" pitchFamily="34" charset="0"/>
              <a:buChar char="•"/>
            </a:pPr>
            <a:r>
              <a:rPr lang="en-US" dirty="0"/>
              <a:t>Where and with whom does the process begin?</a:t>
            </a:r>
          </a:p>
          <a:p>
            <a:pPr marL="285750" indent="-285750">
              <a:spcBef>
                <a:spcPts val="600"/>
              </a:spcBef>
              <a:spcAft>
                <a:spcPts val="600"/>
              </a:spcAft>
              <a:buFont typeface="Arial" panose="020B0604020202020204" pitchFamily="34" charset="0"/>
              <a:buChar char="•"/>
            </a:pPr>
            <a:r>
              <a:rPr lang="en-US" dirty="0"/>
              <a:t>What are the steps in the process?</a:t>
            </a:r>
          </a:p>
          <a:p>
            <a:pPr lvl="1"/>
            <a:endParaRPr lang="en-US" dirty="0"/>
          </a:p>
          <a:p>
            <a:endParaRPr lang="en-US" dirty="0"/>
          </a:p>
        </p:txBody>
      </p:sp>
    </p:spTree>
    <p:extLst>
      <p:ext uri="{BB962C8B-B14F-4D97-AF65-F5344CB8AC3E}">
        <p14:creationId xmlns:p14="http://schemas.microsoft.com/office/powerpoint/2010/main" val="373910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2B9ABBBD-7E40-4484-863B-3C8F043D3F2C}"/>
              </a:ext>
            </a:extLst>
          </p:cNvPr>
          <p:cNvSpPr/>
          <p:nvPr/>
        </p:nvSpPr>
        <p:spPr>
          <a:xfrm>
            <a:off x="625300" y="403"/>
            <a:ext cx="11556569" cy="6857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E3685EAB-95D3-46DE-89F7-72917049FE3B}"/>
              </a:ext>
            </a:extLst>
          </p:cNvPr>
          <p:cNvCxnSpPr>
            <a:cxnSpLocks/>
          </p:cNvCxnSpPr>
          <p:nvPr/>
        </p:nvCxnSpPr>
        <p:spPr>
          <a:xfrm>
            <a:off x="6201633" y="563960"/>
            <a:ext cx="0" cy="1030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0AD87C-3E94-4763-AE9B-A87A1997FADE}"/>
              </a:ext>
            </a:extLst>
          </p:cNvPr>
          <p:cNvCxnSpPr>
            <a:cxnSpLocks/>
          </p:cNvCxnSpPr>
          <p:nvPr/>
        </p:nvCxnSpPr>
        <p:spPr>
          <a:xfrm flipH="1">
            <a:off x="4705071" y="3265566"/>
            <a:ext cx="3259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097807-0A48-4472-B478-ADA2E18FF7A6}"/>
              </a:ext>
            </a:extLst>
          </p:cNvPr>
          <p:cNvCxnSpPr>
            <a:cxnSpLocks/>
          </p:cNvCxnSpPr>
          <p:nvPr/>
        </p:nvCxnSpPr>
        <p:spPr>
          <a:xfrm flipH="1">
            <a:off x="6262465" y="1801066"/>
            <a:ext cx="13256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4CFEA87-46C7-45C9-94E0-356C3A00ECEE}"/>
              </a:ext>
            </a:extLst>
          </p:cNvPr>
          <p:cNvCxnSpPr>
            <a:cxnSpLocks/>
          </p:cNvCxnSpPr>
          <p:nvPr/>
        </p:nvCxnSpPr>
        <p:spPr>
          <a:xfrm>
            <a:off x="9351769" y="3759207"/>
            <a:ext cx="7020" cy="177312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836C96F-FD91-C545-BD47-982EA8AC1801}"/>
              </a:ext>
            </a:extLst>
          </p:cNvPr>
          <p:cNvSpPr>
            <a:spLocks noGrp="1"/>
          </p:cNvSpPr>
          <p:nvPr>
            <p:ph type="title"/>
          </p:nvPr>
        </p:nvSpPr>
        <p:spPr>
          <a:xfrm>
            <a:off x="904269" y="108002"/>
            <a:ext cx="2293156" cy="1107326"/>
          </a:xfrm>
        </p:spPr>
        <p:txBody>
          <a:bodyPr>
            <a:normAutofit fontScale="90000"/>
          </a:bodyPr>
          <a:lstStyle/>
          <a:p>
            <a:r>
              <a:rPr lang="en-US" dirty="0">
                <a:solidFill>
                  <a:srgbClr val="DAA900"/>
                </a:solidFill>
              </a:rPr>
              <a:t>Project &amp; Space Request Process</a:t>
            </a:r>
          </a:p>
        </p:txBody>
      </p:sp>
      <p:cxnSp>
        <p:nvCxnSpPr>
          <p:cNvPr id="4" name="Straight Connector 3">
            <a:extLst>
              <a:ext uri="{FF2B5EF4-FFF2-40B4-BE49-F238E27FC236}">
                <a16:creationId xmlns:a16="http://schemas.microsoft.com/office/drawing/2014/main" id="{2EDFFD1A-E1BE-48CC-BC67-B43A7B47D28D}"/>
              </a:ext>
            </a:extLst>
          </p:cNvPr>
          <p:cNvCxnSpPr>
            <a:cxnSpLocks/>
          </p:cNvCxnSpPr>
          <p:nvPr/>
        </p:nvCxnSpPr>
        <p:spPr>
          <a:xfrm>
            <a:off x="8377419" y="1884794"/>
            <a:ext cx="0" cy="1874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0838A7-0D65-4A94-B1BB-ACE47AA13D67}"/>
              </a:ext>
            </a:extLst>
          </p:cNvPr>
          <p:cNvCxnSpPr/>
          <p:nvPr/>
        </p:nvCxnSpPr>
        <p:spPr>
          <a:xfrm>
            <a:off x="11310532" y="3759207"/>
            <a:ext cx="0" cy="357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59F135B-CF45-4BC8-8FAE-4EE5C13DEAD1}"/>
              </a:ext>
            </a:extLst>
          </p:cNvPr>
          <p:cNvCxnSpPr>
            <a:cxnSpLocks/>
          </p:cNvCxnSpPr>
          <p:nvPr/>
        </p:nvCxnSpPr>
        <p:spPr>
          <a:xfrm flipH="1">
            <a:off x="6891585" y="3759207"/>
            <a:ext cx="1" cy="1396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CD6150-0A8F-46DA-8F19-7825C36C78CB}"/>
              </a:ext>
            </a:extLst>
          </p:cNvPr>
          <p:cNvCxnSpPr/>
          <p:nvPr/>
        </p:nvCxnSpPr>
        <p:spPr>
          <a:xfrm>
            <a:off x="4208950" y="3751970"/>
            <a:ext cx="0" cy="2259303"/>
          </a:xfrm>
          <a:prstGeom prst="line">
            <a:avLst/>
          </a:prstGeom>
        </p:spPr>
        <p:style>
          <a:lnRef idx="1">
            <a:schemeClr val="accent1"/>
          </a:lnRef>
          <a:fillRef idx="0">
            <a:schemeClr val="accent1"/>
          </a:fillRef>
          <a:effectRef idx="0">
            <a:schemeClr val="accent1"/>
          </a:effectRef>
          <a:fontRef idx="minor">
            <a:schemeClr val="tx1"/>
          </a:fontRef>
        </p:style>
      </p:cxnSp>
      <p:sp>
        <p:nvSpPr>
          <p:cNvPr id="9" name="Flowchart: Terminator 8">
            <a:extLst>
              <a:ext uri="{FF2B5EF4-FFF2-40B4-BE49-F238E27FC236}">
                <a16:creationId xmlns:a16="http://schemas.microsoft.com/office/drawing/2014/main" id="{2EF54C88-0812-4861-A5A0-D1313971DA4A}"/>
              </a:ext>
            </a:extLst>
          </p:cNvPr>
          <p:cNvSpPr/>
          <p:nvPr/>
        </p:nvSpPr>
        <p:spPr>
          <a:xfrm>
            <a:off x="3585526" y="148457"/>
            <a:ext cx="1762353" cy="843943"/>
          </a:xfrm>
          <a:prstGeom prst="flowChartTerminator">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alibri" panose="020F0502020204030204" pitchFamily="34" charset="0"/>
                <a:cs typeface="Calibri" panose="020F0502020204030204" pitchFamily="34" charset="0"/>
              </a:rPr>
              <a:t>Client initiates a capital project or significant space request by contacting Space, Capital Planning &amp; Real Estate (SCPRE)</a:t>
            </a:r>
          </a:p>
        </p:txBody>
      </p:sp>
      <p:sp>
        <p:nvSpPr>
          <p:cNvPr id="11" name="Rectangle 10">
            <a:extLst>
              <a:ext uri="{FF2B5EF4-FFF2-40B4-BE49-F238E27FC236}">
                <a16:creationId xmlns:a16="http://schemas.microsoft.com/office/drawing/2014/main" id="{815AB965-A1FB-4125-B929-333FC3691AB2}"/>
              </a:ext>
            </a:extLst>
          </p:cNvPr>
          <p:cNvSpPr/>
          <p:nvPr/>
        </p:nvSpPr>
        <p:spPr>
          <a:xfrm>
            <a:off x="5582581" y="965181"/>
            <a:ext cx="1325694" cy="339151"/>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cs typeface="Calibri" panose="020F0502020204030204" pitchFamily="34" charset="0"/>
              </a:rPr>
              <a:t>Customer submits a Project Request form</a:t>
            </a:r>
          </a:p>
        </p:txBody>
      </p:sp>
      <p:sp>
        <p:nvSpPr>
          <p:cNvPr id="12" name="Flowchart: Decision 11">
            <a:extLst>
              <a:ext uri="{FF2B5EF4-FFF2-40B4-BE49-F238E27FC236}">
                <a16:creationId xmlns:a16="http://schemas.microsoft.com/office/drawing/2014/main" id="{A291522D-6EE7-45BC-A21D-5733963864D3}"/>
              </a:ext>
            </a:extLst>
          </p:cNvPr>
          <p:cNvSpPr/>
          <p:nvPr/>
        </p:nvSpPr>
        <p:spPr>
          <a:xfrm>
            <a:off x="5573030" y="1488260"/>
            <a:ext cx="1263211" cy="995389"/>
          </a:xfrm>
          <a:prstGeom prst="flowChartDecision">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alibri" panose="020F0502020204030204" pitchFamily="34" charset="0"/>
                <a:cs typeface="Calibri" panose="020F0502020204030204" pitchFamily="34" charset="0"/>
              </a:rPr>
              <a:t>Is the Project Request Form complete? </a:t>
            </a:r>
          </a:p>
        </p:txBody>
      </p:sp>
      <p:sp>
        <p:nvSpPr>
          <p:cNvPr id="13" name="Rectangle 12">
            <a:extLst>
              <a:ext uri="{FF2B5EF4-FFF2-40B4-BE49-F238E27FC236}">
                <a16:creationId xmlns:a16="http://schemas.microsoft.com/office/drawing/2014/main" id="{D3E851EC-1CAA-4FE0-BDB9-15FDB1634B99}"/>
              </a:ext>
            </a:extLst>
          </p:cNvPr>
          <p:cNvSpPr/>
          <p:nvPr/>
        </p:nvSpPr>
        <p:spPr>
          <a:xfrm>
            <a:off x="3245075" y="1352139"/>
            <a:ext cx="1444575" cy="593583"/>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alibri" panose="020F0502020204030204" pitchFamily="34" charset="0"/>
                <a:cs typeface="Calibri" panose="020F0502020204030204" pitchFamily="34" charset="0"/>
              </a:rPr>
              <a:t>The Project Request form is returned to the client for revisions</a:t>
            </a:r>
          </a:p>
        </p:txBody>
      </p:sp>
      <p:sp>
        <p:nvSpPr>
          <p:cNvPr id="14" name="Rectangle 13">
            <a:extLst>
              <a:ext uri="{FF2B5EF4-FFF2-40B4-BE49-F238E27FC236}">
                <a16:creationId xmlns:a16="http://schemas.microsoft.com/office/drawing/2014/main" id="{244BD3C1-56A5-4307-96CD-2E3DEA346A18}"/>
              </a:ext>
            </a:extLst>
          </p:cNvPr>
          <p:cNvSpPr/>
          <p:nvPr/>
        </p:nvSpPr>
        <p:spPr>
          <a:xfrm>
            <a:off x="7605826" y="1492152"/>
            <a:ext cx="1899122" cy="45357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alibri" panose="020F0502020204030204" pitchFamily="34" charset="0"/>
                <a:cs typeface="Calibri" panose="020F0502020204030204" pitchFamily="34" charset="0"/>
              </a:rPr>
              <a:t>PDC/SCPRE analyze the Project Request form and provides feedback to client</a:t>
            </a:r>
          </a:p>
        </p:txBody>
      </p:sp>
      <p:sp>
        <p:nvSpPr>
          <p:cNvPr id="15" name="Rectangle 14">
            <a:extLst>
              <a:ext uri="{FF2B5EF4-FFF2-40B4-BE49-F238E27FC236}">
                <a16:creationId xmlns:a16="http://schemas.microsoft.com/office/drawing/2014/main" id="{0205ED87-9837-4F70-A7E4-2FCA9F9CE99B}"/>
              </a:ext>
            </a:extLst>
          </p:cNvPr>
          <p:cNvSpPr/>
          <p:nvPr/>
        </p:nvSpPr>
        <p:spPr>
          <a:xfrm>
            <a:off x="7605825" y="2117159"/>
            <a:ext cx="2103659" cy="65476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alibri" panose="020F0502020204030204" pitchFamily="34" charset="0"/>
                <a:cs typeface="Calibri" panose="020F0502020204030204" pitchFamily="34" charset="0"/>
              </a:rPr>
              <a:t>The Chancellor reviews the Project Request form, presentations of goals and intent, and the SCPRE/PDC analysis, pros and cons.</a:t>
            </a:r>
          </a:p>
        </p:txBody>
      </p:sp>
      <p:sp>
        <p:nvSpPr>
          <p:cNvPr id="16" name="Rectangle 15">
            <a:extLst>
              <a:ext uri="{FF2B5EF4-FFF2-40B4-BE49-F238E27FC236}">
                <a16:creationId xmlns:a16="http://schemas.microsoft.com/office/drawing/2014/main" id="{E4338BF9-87A4-444E-B0FA-C638F39B33AA}"/>
              </a:ext>
            </a:extLst>
          </p:cNvPr>
          <p:cNvSpPr/>
          <p:nvPr/>
        </p:nvSpPr>
        <p:spPr>
          <a:xfrm>
            <a:off x="2834215" y="2966968"/>
            <a:ext cx="1855436" cy="593583"/>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alibri" panose="020F0502020204030204" pitchFamily="34" charset="0"/>
                <a:cs typeface="Calibri" panose="020F0502020204030204" pitchFamily="34" charset="0"/>
              </a:rPr>
              <a:t>If rejected the Project Request form is returned to the Client with comments &amp; suggestions</a:t>
            </a:r>
          </a:p>
        </p:txBody>
      </p:sp>
      <p:sp>
        <p:nvSpPr>
          <p:cNvPr id="17" name="Rectangle 16">
            <a:extLst>
              <a:ext uri="{FF2B5EF4-FFF2-40B4-BE49-F238E27FC236}">
                <a16:creationId xmlns:a16="http://schemas.microsoft.com/office/drawing/2014/main" id="{1B1DD2A9-0D29-47F5-8DD2-0DEADAFC3985}"/>
              </a:ext>
            </a:extLst>
          </p:cNvPr>
          <p:cNvSpPr/>
          <p:nvPr/>
        </p:nvSpPr>
        <p:spPr>
          <a:xfrm>
            <a:off x="2995361" y="3963853"/>
            <a:ext cx="2501937" cy="269819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u="sng" dirty="0">
                <a:solidFill>
                  <a:schemeClr val="tx1"/>
                </a:solidFill>
                <a:latin typeface="Calibri" panose="020F0502020204030204" pitchFamily="34" charset="0"/>
                <a:cs typeface="Calibri" panose="020F0502020204030204" pitchFamily="34" charset="0"/>
              </a:rPr>
              <a:t>Small Capital Projects - $1MM to $10MM</a:t>
            </a:r>
          </a:p>
          <a:p>
            <a:pPr marL="111125" indent="-111125"/>
            <a:r>
              <a:rPr lang="en-US" sz="900" dirty="0">
                <a:solidFill>
                  <a:schemeClr val="tx1"/>
                </a:solidFill>
                <a:latin typeface="Calibri" panose="020F0502020204030204" pitchFamily="34" charset="0"/>
                <a:cs typeface="Calibri" panose="020F0502020204030204" pitchFamily="34" charset="0"/>
              </a:rPr>
              <a:t>1.  The Office of SCPRE will assist with the development of a project scope document and an initial ROM budget.  This is submitted with a draft funding plan on a project request form to initiate the project.</a:t>
            </a:r>
          </a:p>
          <a:p>
            <a:pPr marL="111125" indent="-111125"/>
            <a:r>
              <a:rPr lang="en-US" sz="900" dirty="0">
                <a:solidFill>
                  <a:schemeClr val="tx1"/>
                </a:solidFill>
                <a:latin typeface="Calibri" panose="020F0502020204030204" pitchFamily="34" charset="0"/>
                <a:cs typeface="Calibri" panose="020F0502020204030204" pitchFamily="34" charset="0"/>
              </a:rPr>
              <a:t>2. The Campus Architect will work with the client to develop a proposed site.  Approval of the study site is sought with the submittal of a Project Request form.</a:t>
            </a:r>
          </a:p>
          <a:p>
            <a:pPr marL="112713" indent="-112713"/>
            <a:r>
              <a:rPr lang="en-US" sz="900" dirty="0">
                <a:solidFill>
                  <a:schemeClr val="tx1"/>
                </a:solidFill>
                <a:latin typeface="Calibri" panose="020F0502020204030204" pitchFamily="34" charset="0"/>
                <a:cs typeface="Calibri" panose="020F0502020204030204" pitchFamily="34" charset="0"/>
              </a:rPr>
              <a:t>3. Planning, Design and Construction manages the CEQA evaluation, design and creation of a final budget.  A Project Request Form is submitted with a final project proposal, budget and funding source for approval  before construction may be started.</a:t>
            </a:r>
          </a:p>
          <a:p>
            <a:pPr marL="171450" indent="-171450">
              <a:buFont typeface="Arial" panose="020B0604020202020204" pitchFamily="34" charset="0"/>
              <a:buChar char="•"/>
            </a:pPr>
            <a:endParaRPr lang="en-US" sz="1000" dirty="0">
              <a:solidFill>
                <a:schemeClr val="tx1"/>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3B44BA4A-0163-4FAD-8F07-13E9B8B273E2}"/>
              </a:ext>
            </a:extLst>
          </p:cNvPr>
          <p:cNvSpPr/>
          <p:nvPr/>
        </p:nvSpPr>
        <p:spPr>
          <a:xfrm>
            <a:off x="5842286" y="3963853"/>
            <a:ext cx="2238354" cy="269819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u="sng" dirty="0">
                <a:solidFill>
                  <a:schemeClr val="tx1"/>
                </a:solidFill>
                <a:latin typeface="Calibri" panose="020F0502020204030204" pitchFamily="34" charset="0"/>
                <a:cs typeface="Calibri" panose="020F0502020204030204" pitchFamily="34" charset="0"/>
              </a:rPr>
              <a:t>Mid-Sized Capital Projects - $10MM to $70MM </a:t>
            </a:r>
          </a:p>
          <a:p>
            <a:pPr marL="111125" indent="-111125"/>
            <a:r>
              <a:rPr lang="en-US" sz="900" dirty="0">
                <a:solidFill>
                  <a:schemeClr val="tx1"/>
                </a:solidFill>
                <a:latin typeface="Calibri" panose="020F0502020204030204" pitchFamily="34" charset="0"/>
                <a:cs typeface="Calibri" panose="020F0502020204030204" pitchFamily="34" charset="0"/>
              </a:rPr>
              <a:t>1.The Office of SCPRE and the University Architect will assist the client in developing a Project Scope document, ROM budget and funding plan.  These documents are used to secure approval to launch the project and initiate the Project Certification process. </a:t>
            </a:r>
          </a:p>
          <a:p>
            <a:pPr marL="111125" indent="-111125"/>
            <a:r>
              <a:rPr lang="en-US" sz="900" dirty="0">
                <a:solidFill>
                  <a:schemeClr val="tx1"/>
                </a:solidFill>
                <a:latin typeface="Calibri" panose="020F0502020204030204" pitchFamily="34" charset="0"/>
                <a:cs typeface="Calibri" panose="020F0502020204030204" pitchFamily="34" charset="0"/>
              </a:rPr>
              <a:t>2.Planning, Design and Construction  is responsible for completing the necessary steps to obtain approval of the Project Certification from the Office of the President.  See slides 9-11 for more detailed description of the steps involved in obtaining approval for and completing a mid-sized capital project. </a:t>
            </a:r>
          </a:p>
          <a:p>
            <a:pPr marL="111125" indent="-111125"/>
            <a:r>
              <a:rPr lang="en-US" sz="900" dirty="0">
                <a:solidFill>
                  <a:schemeClr val="tx1"/>
                </a:solidFill>
                <a:latin typeface="Calibri" panose="020F0502020204030204" pitchFamily="34" charset="0"/>
                <a:cs typeface="Calibri" panose="020F0502020204030204" pitchFamily="34" charset="0"/>
              </a:rPr>
              <a:t>3. Completion of Mid-Sized Capital Project is a 2- to 3-year process</a:t>
            </a:r>
          </a:p>
        </p:txBody>
      </p:sp>
      <p:sp>
        <p:nvSpPr>
          <p:cNvPr id="19" name="Rectangle 18">
            <a:extLst>
              <a:ext uri="{FF2B5EF4-FFF2-40B4-BE49-F238E27FC236}">
                <a16:creationId xmlns:a16="http://schemas.microsoft.com/office/drawing/2014/main" id="{E488A2CC-6396-4B1F-8F30-2FD2B17CB089}"/>
              </a:ext>
            </a:extLst>
          </p:cNvPr>
          <p:cNvSpPr/>
          <p:nvPr/>
        </p:nvSpPr>
        <p:spPr>
          <a:xfrm>
            <a:off x="8285873" y="3963855"/>
            <a:ext cx="2238353" cy="256951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u="sng" dirty="0">
                <a:solidFill>
                  <a:schemeClr val="tx1"/>
                </a:solidFill>
                <a:latin typeface="Calibri" panose="020F0502020204030204" pitchFamily="34" charset="0"/>
                <a:cs typeface="Calibri" panose="020F0502020204030204" pitchFamily="34" charset="0"/>
              </a:rPr>
              <a:t>Major Capital Projects &gt; $70MM:</a:t>
            </a:r>
          </a:p>
          <a:p>
            <a:pPr marL="171450" indent="-171450">
              <a:buFont typeface="Arial" panose="020B0604020202020204" pitchFamily="34" charset="0"/>
              <a:buChar char="•"/>
            </a:pPr>
            <a:r>
              <a:rPr lang="en-US" sz="900" dirty="0">
                <a:solidFill>
                  <a:schemeClr val="tx1"/>
                </a:solidFill>
                <a:latin typeface="Calibri" panose="020F0502020204030204" pitchFamily="34" charset="0"/>
                <a:cs typeface="Calibri" panose="020F0502020204030204" pitchFamily="34" charset="0"/>
              </a:rPr>
              <a:t>A major capital project must evolve from the Strategic Planning process and be already represented on the Capital Financial Plan.</a:t>
            </a:r>
          </a:p>
          <a:p>
            <a:pPr marL="171450" indent="-171450">
              <a:buFont typeface="Arial" panose="020B0604020202020204" pitchFamily="34" charset="0"/>
              <a:buChar char="•"/>
            </a:pPr>
            <a:r>
              <a:rPr lang="en-US" sz="900" dirty="0">
                <a:solidFill>
                  <a:schemeClr val="tx1"/>
                </a:solidFill>
                <a:latin typeface="Calibri" panose="020F0502020204030204" pitchFamily="34" charset="0"/>
                <a:cs typeface="Calibri" panose="020F0502020204030204" pitchFamily="34" charset="0"/>
              </a:rPr>
              <a:t>Leadership &amp; stakeholder discussions are initiated to guide and develop the project</a:t>
            </a:r>
          </a:p>
          <a:p>
            <a:pPr marL="171450" indent="-171450">
              <a:buFont typeface="Arial" panose="020B0604020202020204" pitchFamily="34" charset="0"/>
              <a:buChar char="•"/>
            </a:pPr>
            <a:r>
              <a:rPr lang="en-US" sz="900" dirty="0">
                <a:solidFill>
                  <a:schemeClr val="tx1"/>
                </a:solidFill>
                <a:latin typeface="Calibri" panose="020F0502020204030204" pitchFamily="34" charset="0"/>
                <a:cs typeface="Calibri" panose="020F0502020204030204" pitchFamily="34" charset="0"/>
              </a:rPr>
              <a:t>Participation in the Regental approval process is managed through the Office of SCPRE.</a:t>
            </a:r>
          </a:p>
          <a:p>
            <a:pPr marL="171450" indent="-171450">
              <a:buFont typeface="Arial" panose="020B0604020202020204" pitchFamily="34" charset="0"/>
              <a:buChar char="•"/>
            </a:pPr>
            <a:r>
              <a:rPr lang="en-US" sz="900" dirty="0">
                <a:solidFill>
                  <a:schemeClr val="tx1"/>
                </a:solidFill>
                <a:latin typeface="Calibri" panose="020F0502020204030204" pitchFamily="34" charset="0"/>
                <a:cs typeface="Calibri" panose="020F0502020204030204" pitchFamily="34" charset="0"/>
              </a:rPr>
              <a:t>The design, CEQA and budget development are completed under the auspices of Planning, Design and Construction.</a:t>
            </a:r>
          </a:p>
          <a:p>
            <a:pPr marL="171450" indent="-171450">
              <a:buFont typeface="Arial" panose="020B0604020202020204" pitchFamily="34" charset="0"/>
              <a:buChar char="•"/>
            </a:pPr>
            <a:r>
              <a:rPr lang="en-US" sz="900" dirty="0">
                <a:solidFill>
                  <a:schemeClr val="tx1"/>
                </a:solidFill>
                <a:latin typeface="Calibri" panose="020F0502020204030204" pitchFamily="34" charset="0"/>
                <a:cs typeface="Calibri" panose="020F0502020204030204" pitchFamily="34" charset="0"/>
              </a:rPr>
              <a:t>Completion of a Major Capital Project is a 3- to 4-year process.</a:t>
            </a:r>
          </a:p>
        </p:txBody>
      </p:sp>
      <p:cxnSp>
        <p:nvCxnSpPr>
          <p:cNvPr id="20" name="Straight Connector 19">
            <a:extLst>
              <a:ext uri="{FF2B5EF4-FFF2-40B4-BE49-F238E27FC236}">
                <a16:creationId xmlns:a16="http://schemas.microsoft.com/office/drawing/2014/main" id="{EF2CDD1A-9DF5-4CBA-8C01-34FF6D1EC86F}"/>
              </a:ext>
            </a:extLst>
          </p:cNvPr>
          <p:cNvCxnSpPr>
            <a:cxnSpLocks/>
          </p:cNvCxnSpPr>
          <p:nvPr/>
        </p:nvCxnSpPr>
        <p:spPr>
          <a:xfrm flipH="1">
            <a:off x="4672176" y="1814514"/>
            <a:ext cx="1054856"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F337299-8C68-4EDE-967A-7FEE86DD8ED3}"/>
              </a:ext>
            </a:extLst>
          </p:cNvPr>
          <p:cNvSpPr txBox="1"/>
          <p:nvPr/>
        </p:nvSpPr>
        <p:spPr>
          <a:xfrm>
            <a:off x="4681404" y="1584694"/>
            <a:ext cx="683475" cy="243346"/>
          </a:xfrm>
          <a:prstGeom prst="rect">
            <a:avLst/>
          </a:prstGeom>
          <a:noFill/>
        </p:spPr>
        <p:txBody>
          <a:bodyPr wrap="square" rtlCol="0">
            <a:spAutoFit/>
          </a:bodyPr>
          <a:lstStyle/>
          <a:p>
            <a:r>
              <a:rPr lang="en-US" sz="1000" dirty="0"/>
              <a:t>No</a:t>
            </a:r>
          </a:p>
        </p:txBody>
      </p:sp>
      <p:cxnSp>
        <p:nvCxnSpPr>
          <p:cNvPr id="24" name="Straight Connector 23">
            <a:extLst>
              <a:ext uri="{FF2B5EF4-FFF2-40B4-BE49-F238E27FC236}">
                <a16:creationId xmlns:a16="http://schemas.microsoft.com/office/drawing/2014/main" id="{61415B2C-4ABC-4805-9468-6619DC028A8E}"/>
              </a:ext>
            </a:extLst>
          </p:cNvPr>
          <p:cNvCxnSpPr>
            <a:cxnSpLocks/>
            <a:stCxn id="9" idx="3"/>
          </p:cNvCxnSpPr>
          <p:nvPr/>
        </p:nvCxnSpPr>
        <p:spPr>
          <a:xfrm>
            <a:off x="5347879" y="570429"/>
            <a:ext cx="499612"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7B4C79D-1481-4CB6-A656-C7CF099D2BA2}"/>
              </a:ext>
            </a:extLst>
          </p:cNvPr>
          <p:cNvSpPr txBox="1"/>
          <p:nvPr/>
        </p:nvSpPr>
        <p:spPr>
          <a:xfrm>
            <a:off x="7223301" y="1576183"/>
            <a:ext cx="528315" cy="246221"/>
          </a:xfrm>
          <a:prstGeom prst="rect">
            <a:avLst/>
          </a:prstGeom>
          <a:noFill/>
        </p:spPr>
        <p:txBody>
          <a:bodyPr wrap="square" rtlCol="0">
            <a:spAutoFit/>
          </a:bodyPr>
          <a:lstStyle/>
          <a:p>
            <a:r>
              <a:rPr lang="en-US" sz="1000" dirty="0"/>
              <a:t>Yes</a:t>
            </a:r>
          </a:p>
        </p:txBody>
      </p:sp>
      <p:sp>
        <p:nvSpPr>
          <p:cNvPr id="28" name="Rectangle 27">
            <a:extLst>
              <a:ext uri="{FF2B5EF4-FFF2-40B4-BE49-F238E27FC236}">
                <a16:creationId xmlns:a16="http://schemas.microsoft.com/office/drawing/2014/main" id="{EF55EAA7-EC4D-4289-904D-7B0C9CB6BE28}"/>
              </a:ext>
            </a:extLst>
          </p:cNvPr>
          <p:cNvSpPr/>
          <p:nvPr/>
        </p:nvSpPr>
        <p:spPr>
          <a:xfrm>
            <a:off x="10649376" y="3963854"/>
            <a:ext cx="1400568" cy="1375115"/>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chemeClr val="tx1"/>
              </a:solidFill>
              <a:latin typeface="Calibri" panose="020F0502020204030204" pitchFamily="34" charset="0"/>
              <a:cs typeface="Calibri" panose="020F0502020204030204" pitchFamily="34" charset="0"/>
            </a:endParaRPr>
          </a:p>
          <a:p>
            <a:r>
              <a:rPr lang="en-US" sz="1000" b="1" u="sng" dirty="0">
                <a:solidFill>
                  <a:schemeClr val="tx1"/>
                </a:solidFill>
                <a:latin typeface="Calibri" panose="020F0502020204030204" pitchFamily="34" charset="0"/>
                <a:cs typeface="Calibri" panose="020F0502020204030204" pitchFamily="34" charset="0"/>
              </a:rPr>
              <a:t>Space Requests</a:t>
            </a:r>
          </a:p>
          <a:p>
            <a:r>
              <a:rPr lang="en-US" sz="900" dirty="0">
                <a:solidFill>
                  <a:schemeClr val="tx1"/>
                </a:solidFill>
                <a:latin typeface="Calibri" panose="020F0502020204030204" pitchFamily="34" charset="0"/>
                <a:cs typeface="Calibri" panose="020F0502020204030204" pitchFamily="34" charset="0"/>
              </a:rPr>
              <a:t>SCPRE</a:t>
            </a:r>
          </a:p>
          <a:p>
            <a:pPr marL="171450" indent="-171450">
              <a:buFont typeface="Arial" panose="020B0604020202020204" pitchFamily="34" charset="0"/>
              <a:buChar char="•"/>
            </a:pPr>
            <a:r>
              <a:rPr lang="en-US" sz="900" dirty="0">
                <a:solidFill>
                  <a:schemeClr val="tx1"/>
                </a:solidFill>
                <a:latin typeface="Calibri" panose="020F0502020204030204" pitchFamily="34" charset="0"/>
                <a:cs typeface="Calibri" panose="020F0502020204030204" pitchFamily="34" charset="0"/>
              </a:rPr>
              <a:t> will finalize the space assignment</a:t>
            </a:r>
          </a:p>
          <a:p>
            <a:pPr marL="171450" indent="-171450">
              <a:buFont typeface="Arial" panose="020B0604020202020204" pitchFamily="34" charset="0"/>
              <a:buChar char="•"/>
            </a:pPr>
            <a:r>
              <a:rPr lang="en-US" sz="900" dirty="0">
                <a:solidFill>
                  <a:schemeClr val="tx1"/>
                </a:solidFill>
                <a:latin typeface="Calibri" panose="020F0502020204030204" pitchFamily="34" charset="0"/>
                <a:cs typeface="Calibri" panose="020F0502020204030204" pitchFamily="34" charset="0"/>
              </a:rPr>
              <a:t>Notify the stakeholder(s) &amp; space inventory staff of the assignment.</a:t>
            </a:r>
          </a:p>
          <a:p>
            <a:pPr marL="171450" indent="-171450">
              <a:buFont typeface="Arial" panose="020B0604020202020204" pitchFamily="34" charset="0"/>
              <a:buChar char="•"/>
            </a:pPr>
            <a:endParaRPr lang="en-US" sz="800" dirty="0"/>
          </a:p>
        </p:txBody>
      </p:sp>
      <p:cxnSp>
        <p:nvCxnSpPr>
          <p:cNvPr id="35" name="Straight Connector 34">
            <a:extLst>
              <a:ext uri="{FF2B5EF4-FFF2-40B4-BE49-F238E27FC236}">
                <a16:creationId xmlns:a16="http://schemas.microsoft.com/office/drawing/2014/main" id="{887A1C47-C988-44BD-80F8-EBA7B239594F}"/>
              </a:ext>
            </a:extLst>
          </p:cNvPr>
          <p:cNvCxnSpPr>
            <a:cxnSpLocks/>
          </p:cNvCxnSpPr>
          <p:nvPr/>
        </p:nvCxnSpPr>
        <p:spPr>
          <a:xfrm flipH="1">
            <a:off x="1862902" y="3751970"/>
            <a:ext cx="94485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BF4C07-E7FF-4694-8C9F-8AA43D6CA3CC}"/>
              </a:ext>
            </a:extLst>
          </p:cNvPr>
          <p:cNvCxnSpPr>
            <a:cxnSpLocks/>
          </p:cNvCxnSpPr>
          <p:nvPr/>
        </p:nvCxnSpPr>
        <p:spPr>
          <a:xfrm flipH="1">
            <a:off x="1862902" y="3751970"/>
            <a:ext cx="2280" cy="270141"/>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8698ED-B970-43AC-B2AA-53853B720BF6}"/>
              </a:ext>
            </a:extLst>
          </p:cNvPr>
          <p:cNvSpPr txBox="1"/>
          <p:nvPr/>
        </p:nvSpPr>
        <p:spPr>
          <a:xfrm>
            <a:off x="4683721" y="3054515"/>
            <a:ext cx="423385" cy="243346"/>
          </a:xfrm>
          <a:prstGeom prst="rect">
            <a:avLst/>
          </a:prstGeom>
          <a:noFill/>
        </p:spPr>
        <p:txBody>
          <a:bodyPr wrap="square" rtlCol="0">
            <a:spAutoFit/>
          </a:bodyPr>
          <a:lstStyle/>
          <a:p>
            <a:r>
              <a:rPr lang="en-US" sz="1000" dirty="0"/>
              <a:t>No</a:t>
            </a:r>
          </a:p>
        </p:txBody>
      </p:sp>
      <p:cxnSp>
        <p:nvCxnSpPr>
          <p:cNvPr id="39" name="Straight Connector 38">
            <a:extLst>
              <a:ext uri="{FF2B5EF4-FFF2-40B4-BE49-F238E27FC236}">
                <a16:creationId xmlns:a16="http://schemas.microsoft.com/office/drawing/2014/main" id="{74380686-F578-4B2B-AC9F-F6FB9E37CB88}"/>
              </a:ext>
            </a:extLst>
          </p:cNvPr>
          <p:cNvCxnSpPr/>
          <p:nvPr/>
        </p:nvCxnSpPr>
        <p:spPr>
          <a:xfrm>
            <a:off x="8325236" y="327521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Flowchart: Decision 39">
            <a:extLst>
              <a:ext uri="{FF2B5EF4-FFF2-40B4-BE49-F238E27FC236}">
                <a16:creationId xmlns:a16="http://schemas.microsoft.com/office/drawing/2014/main" id="{9B5E92FB-B4D3-4F63-9598-31A089E07819}"/>
              </a:ext>
            </a:extLst>
          </p:cNvPr>
          <p:cNvSpPr/>
          <p:nvPr/>
        </p:nvSpPr>
        <p:spPr>
          <a:xfrm>
            <a:off x="7959964" y="2914726"/>
            <a:ext cx="834910" cy="701681"/>
          </a:xfrm>
          <a:prstGeom prst="flowChartDecision">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A3258C31-D478-488D-9EFA-9186475A1071}"/>
              </a:ext>
            </a:extLst>
          </p:cNvPr>
          <p:cNvSpPr txBox="1"/>
          <p:nvPr/>
        </p:nvSpPr>
        <p:spPr>
          <a:xfrm>
            <a:off x="7976598" y="3508624"/>
            <a:ext cx="477730" cy="243346"/>
          </a:xfrm>
          <a:prstGeom prst="rect">
            <a:avLst/>
          </a:prstGeom>
          <a:noFill/>
        </p:spPr>
        <p:txBody>
          <a:bodyPr wrap="square" rtlCol="0">
            <a:spAutoFit/>
          </a:bodyPr>
          <a:lstStyle/>
          <a:p>
            <a:r>
              <a:rPr lang="en-US" sz="1000" dirty="0"/>
              <a:t>Yes</a:t>
            </a:r>
          </a:p>
        </p:txBody>
      </p:sp>
      <p:sp>
        <p:nvSpPr>
          <p:cNvPr id="30" name="Rectangle 29">
            <a:extLst>
              <a:ext uri="{FF2B5EF4-FFF2-40B4-BE49-F238E27FC236}">
                <a16:creationId xmlns:a16="http://schemas.microsoft.com/office/drawing/2014/main" id="{735DA076-7FBD-469D-A17F-BEF20787448C}"/>
              </a:ext>
            </a:extLst>
          </p:cNvPr>
          <p:cNvSpPr/>
          <p:nvPr/>
        </p:nvSpPr>
        <p:spPr>
          <a:xfrm>
            <a:off x="895542" y="3963855"/>
            <a:ext cx="1857306" cy="186218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u="sng" dirty="0">
                <a:solidFill>
                  <a:schemeClr val="tx1"/>
                </a:solidFill>
                <a:latin typeface="Calibri" panose="020F0502020204030204" pitchFamily="34" charset="0"/>
                <a:cs typeface="Calibri" panose="020F0502020204030204" pitchFamily="34" charset="0"/>
              </a:rPr>
              <a:t>Minor Capital Projects </a:t>
            </a:r>
          </a:p>
          <a:p>
            <a:r>
              <a:rPr lang="en-US" sz="1100" b="1" u="sng" dirty="0">
                <a:solidFill>
                  <a:schemeClr val="tx1"/>
                </a:solidFill>
                <a:latin typeface="Calibri" panose="020F0502020204030204" pitchFamily="34" charset="0"/>
                <a:cs typeface="Calibri" panose="020F0502020204030204" pitchFamily="34" charset="0"/>
              </a:rPr>
              <a:t>$35K - $1MM</a:t>
            </a:r>
          </a:p>
          <a:p>
            <a:pPr marL="111125" indent="-111125"/>
            <a:r>
              <a:rPr lang="en-US" sz="900" dirty="0">
                <a:solidFill>
                  <a:schemeClr val="tx1"/>
                </a:solidFill>
                <a:latin typeface="Calibri" panose="020F0502020204030204" pitchFamily="34" charset="0"/>
                <a:cs typeface="Calibri" panose="020F0502020204030204" pitchFamily="34" charset="0"/>
              </a:rPr>
              <a:t>1. Client submits Project Request form to initiate the project</a:t>
            </a:r>
          </a:p>
          <a:p>
            <a:pPr marL="111125" indent="-111125"/>
            <a:r>
              <a:rPr lang="en-US" sz="900" dirty="0">
                <a:solidFill>
                  <a:schemeClr val="tx1"/>
                </a:solidFill>
                <a:latin typeface="Calibri" panose="020F0502020204030204" pitchFamily="34" charset="0"/>
                <a:cs typeface="Calibri" panose="020F0502020204030204" pitchFamily="34" charset="0"/>
              </a:rPr>
              <a:t>2. If required, approval of a study site is obtained.</a:t>
            </a:r>
          </a:p>
          <a:p>
            <a:pPr marL="111125" indent="-111125"/>
            <a:r>
              <a:rPr lang="en-US" sz="900" dirty="0">
                <a:solidFill>
                  <a:schemeClr val="tx1"/>
                </a:solidFill>
                <a:latin typeface="Calibri" panose="020F0502020204030204" pitchFamily="34" charset="0"/>
                <a:cs typeface="Calibri" panose="020F0502020204030204" pitchFamily="34" charset="0"/>
              </a:rPr>
              <a:t>3. Approval of design, budget and funding agreement are required to start construction.  CEQA is required if the project is constructed on a previously unused site.</a:t>
            </a:r>
          </a:p>
        </p:txBody>
      </p:sp>
      <p:sp>
        <p:nvSpPr>
          <p:cNvPr id="10" name="Flowchart: Data 9">
            <a:extLst>
              <a:ext uri="{FF2B5EF4-FFF2-40B4-BE49-F238E27FC236}">
                <a16:creationId xmlns:a16="http://schemas.microsoft.com/office/drawing/2014/main" id="{C795E6A2-4749-4141-A8B7-866155199031}"/>
              </a:ext>
            </a:extLst>
          </p:cNvPr>
          <p:cNvSpPr/>
          <p:nvPr/>
        </p:nvSpPr>
        <p:spPr>
          <a:xfrm>
            <a:off x="5566835" y="151870"/>
            <a:ext cx="1762352" cy="631487"/>
          </a:xfrm>
          <a:prstGeom prst="flowChartInputOutpu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alibri" panose="020F0502020204030204" pitchFamily="34" charset="0"/>
                <a:cs typeface="Calibri" panose="020F0502020204030204" pitchFamily="34" charset="0"/>
              </a:rPr>
              <a:t>SCPRE consults with the client to develop project proposal</a:t>
            </a:r>
          </a:p>
        </p:txBody>
      </p:sp>
      <p:sp>
        <p:nvSpPr>
          <p:cNvPr id="53" name="TextBox 52">
            <a:extLst>
              <a:ext uri="{FF2B5EF4-FFF2-40B4-BE49-F238E27FC236}">
                <a16:creationId xmlns:a16="http://schemas.microsoft.com/office/drawing/2014/main" id="{F1BCC4CE-C118-4755-9C38-55ED4A6B9002}"/>
              </a:ext>
            </a:extLst>
          </p:cNvPr>
          <p:cNvSpPr txBox="1"/>
          <p:nvPr/>
        </p:nvSpPr>
        <p:spPr>
          <a:xfrm>
            <a:off x="8033926" y="3086598"/>
            <a:ext cx="686986" cy="338554"/>
          </a:xfrm>
          <a:prstGeom prst="rect">
            <a:avLst/>
          </a:prstGeom>
          <a:noFill/>
        </p:spPr>
        <p:txBody>
          <a:bodyPr wrap="square" rtlCol="0">
            <a:spAutoFit/>
          </a:bodyPr>
          <a:lstStyle/>
          <a:p>
            <a:pPr algn="ctr"/>
            <a:r>
              <a:rPr lang="en-US" sz="800" dirty="0">
                <a:latin typeface="Calibri" panose="020F0502020204030204" pitchFamily="34" charset="0"/>
                <a:cs typeface="Calibri" panose="020F0502020204030204" pitchFamily="34" charset="0"/>
              </a:rPr>
              <a:t>Approved or Rejected</a:t>
            </a:r>
          </a:p>
        </p:txBody>
      </p:sp>
      <p:sp>
        <p:nvSpPr>
          <p:cNvPr id="3" name="Speech Bubble: Oval 2">
            <a:extLst>
              <a:ext uri="{FF2B5EF4-FFF2-40B4-BE49-F238E27FC236}">
                <a16:creationId xmlns:a16="http://schemas.microsoft.com/office/drawing/2014/main" id="{D09860C3-9D8E-4943-8EE0-11852501EA96}"/>
              </a:ext>
            </a:extLst>
          </p:cNvPr>
          <p:cNvSpPr/>
          <p:nvPr/>
        </p:nvSpPr>
        <p:spPr>
          <a:xfrm>
            <a:off x="910480" y="2221857"/>
            <a:ext cx="1580243" cy="885694"/>
          </a:xfrm>
          <a:prstGeom prst="wedgeEllipseCallout">
            <a:avLst>
              <a:gd name="adj1" fmla="val 71719"/>
              <a:gd name="adj2" fmla="val 62497"/>
            </a:avLst>
          </a:prstGeom>
          <a:solidFill>
            <a:srgbClr val="FFF3C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Here the rejection might be rejected because the project itself is not an institutional priority</a:t>
            </a:r>
          </a:p>
        </p:txBody>
      </p:sp>
      <p:sp>
        <p:nvSpPr>
          <p:cNvPr id="25" name="Speech Bubble: Oval 24">
            <a:extLst>
              <a:ext uri="{FF2B5EF4-FFF2-40B4-BE49-F238E27FC236}">
                <a16:creationId xmlns:a16="http://schemas.microsoft.com/office/drawing/2014/main" id="{872A4F13-2D0D-4DAE-89B4-D3D316129A1A}"/>
              </a:ext>
            </a:extLst>
          </p:cNvPr>
          <p:cNvSpPr/>
          <p:nvPr/>
        </p:nvSpPr>
        <p:spPr>
          <a:xfrm>
            <a:off x="1232053" y="1232669"/>
            <a:ext cx="1524597" cy="777304"/>
          </a:xfrm>
          <a:prstGeom prst="wedgeEllipseCallout">
            <a:avLst>
              <a:gd name="adj1" fmla="val 80970"/>
              <a:gd name="adj2" fmla="val -2760"/>
            </a:avLst>
          </a:prstGeom>
          <a:solidFill>
            <a:srgbClr val="FFF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Here a rejection might be because there is no funding source provided</a:t>
            </a:r>
          </a:p>
        </p:txBody>
      </p:sp>
    </p:spTree>
    <p:extLst>
      <p:ext uri="{BB962C8B-B14F-4D97-AF65-F5344CB8AC3E}">
        <p14:creationId xmlns:p14="http://schemas.microsoft.com/office/powerpoint/2010/main" val="1363842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5013-A581-4BC2-8191-B4156CE1793D}"/>
              </a:ext>
            </a:extLst>
          </p:cNvPr>
          <p:cNvSpPr>
            <a:spLocks noGrp="1"/>
          </p:cNvSpPr>
          <p:nvPr>
            <p:ph type="title"/>
          </p:nvPr>
        </p:nvSpPr>
        <p:spPr/>
        <p:txBody>
          <a:bodyPr/>
          <a:lstStyle/>
          <a:p>
            <a:r>
              <a:rPr lang="en-US" dirty="0"/>
              <a:t>Not Included in the New Space and Project request Process</a:t>
            </a:r>
          </a:p>
        </p:txBody>
      </p:sp>
      <p:sp>
        <p:nvSpPr>
          <p:cNvPr id="3" name="TextBox 2">
            <a:extLst>
              <a:ext uri="{FF2B5EF4-FFF2-40B4-BE49-F238E27FC236}">
                <a16:creationId xmlns:a16="http://schemas.microsoft.com/office/drawing/2014/main" id="{B4DA1167-51BB-4A31-9702-D8EC91960094}"/>
              </a:ext>
            </a:extLst>
          </p:cNvPr>
          <p:cNvSpPr txBox="1"/>
          <p:nvPr/>
        </p:nvSpPr>
        <p:spPr>
          <a:xfrm>
            <a:off x="1079863" y="1672046"/>
            <a:ext cx="10049691" cy="3693319"/>
          </a:xfrm>
          <a:prstGeom prst="rect">
            <a:avLst/>
          </a:prstGeom>
          <a:noFill/>
        </p:spPr>
        <p:txBody>
          <a:bodyPr wrap="square" rtlCol="0">
            <a:spAutoFit/>
          </a:bodyPr>
          <a:lstStyle/>
          <a:p>
            <a:pPr marL="285750" indent="-285750">
              <a:buFont typeface="Arial" panose="020B0604020202020204" pitchFamily="34" charset="0"/>
              <a:buChar char="•"/>
            </a:pPr>
            <a:r>
              <a:rPr lang="en-US" dirty="0">
                <a:cs typeface="Calibri" panose="020F0502020204030204" pitchFamily="34" charset="0"/>
              </a:rPr>
              <a:t>Space requests for one or two people.  These should still be submitted directly to Maggie Saunders and will be resolved through the relevant VC, Dean or Department Chair.</a:t>
            </a:r>
          </a:p>
          <a:p>
            <a:pPr marL="285750" indent="-285750">
              <a:buFont typeface="Arial" panose="020B0604020202020204" pitchFamily="34" charset="0"/>
              <a:buChar char="•"/>
            </a:pPr>
            <a:endParaRPr lang="en-US" dirty="0">
              <a:cs typeface="Calibri" panose="020F0502020204030204" pitchFamily="34" charset="0"/>
            </a:endParaRPr>
          </a:p>
          <a:p>
            <a:pPr marL="285750" indent="-285750">
              <a:buFont typeface="Arial" panose="020B0604020202020204" pitchFamily="34" charset="0"/>
              <a:buChar char="•"/>
            </a:pPr>
            <a:r>
              <a:rPr lang="en-US" dirty="0">
                <a:cs typeface="Calibri" panose="020F0502020204030204" pitchFamily="34" charset="0"/>
              </a:rPr>
              <a:t>Deferred maintenance projects managed by Facilities Operations and funded by AB94 funding.</a:t>
            </a:r>
          </a:p>
          <a:p>
            <a:endParaRPr lang="en-US" dirty="0">
              <a:cs typeface="Calibri" panose="020F0502020204030204" pitchFamily="34" charset="0"/>
            </a:endParaRPr>
          </a:p>
          <a:p>
            <a:pPr marL="285750" indent="-285750">
              <a:buFont typeface="Arial" panose="020B0604020202020204" pitchFamily="34" charset="0"/>
              <a:buChar char="•"/>
            </a:pPr>
            <a:r>
              <a:rPr lang="en-US" dirty="0">
                <a:cs typeface="Calibri" panose="020F0502020204030204" pitchFamily="34" charset="0"/>
              </a:rPr>
              <a:t>Simple relocation projects (with no facilities component) facilitated by Moving and Events Services.</a:t>
            </a:r>
          </a:p>
          <a:p>
            <a:endParaRPr lang="en-US" dirty="0">
              <a:cs typeface="Calibri" panose="020F0502020204030204" pitchFamily="34" charset="0"/>
            </a:endParaRPr>
          </a:p>
          <a:p>
            <a:pPr marL="285750" indent="-285750">
              <a:buFont typeface="Arial" panose="020B0604020202020204" pitchFamily="34" charset="0"/>
              <a:buChar char="•"/>
            </a:pPr>
            <a:r>
              <a:rPr lang="en-US" dirty="0">
                <a:cs typeface="Calibri" panose="020F0502020204030204" pitchFamily="34" charset="0"/>
              </a:rPr>
              <a:t>Research projects with separate grant funding and no facilities project</a:t>
            </a:r>
          </a:p>
          <a:p>
            <a:pPr marL="285750" indent="-285750">
              <a:buFont typeface="Arial" panose="020B0604020202020204" pitchFamily="34" charset="0"/>
              <a:buChar char="•"/>
            </a:pPr>
            <a:endParaRPr lang="en-US" dirty="0">
              <a:cs typeface="Calibri" panose="020F0502020204030204" pitchFamily="34" charset="0"/>
            </a:endParaRPr>
          </a:p>
          <a:p>
            <a:pPr marL="285750" indent="-285750">
              <a:buFont typeface="Arial" panose="020B0604020202020204" pitchFamily="34" charset="0"/>
              <a:buChar char="•"/>
            </a:pPr>
            <a:endParaRPr lang="en-US" dirty="0">
              <a:cs typeface="Calibri" panose="020F0502020204030204" pitchFamily="34" charset="0"/>
            </a:endParaRPr>
          </a:p>
        </p:txBody>
      </p:sp>
    </p:spTree>
    <p:extLst>
      <p:ext uri="{BB962C8B-B14F-4D97-AF65-F5344CB8AC3E}">
        <p14:creationId xmlns:p14="http://schemas.microsoft.com/office/powerpoint/2010/main" val="346718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8400-75E8-4B2A-82D2-C28EA9B85244}"/>
              </a:ext>
            </a:extLst>
          </p:cNvPr>
          <p:cNvSpPr>
            <a:spLocks noGrp="1"/>
          </p:cNvSpPr>
          <p:nvPr>
            <p:ph type="title"/>
          </p:nvPr>
        </p:nvSpPr>
        <p:spPr>
          <a:xfrm>
            <a:off x="3440985" y="12706"/>
            <a:ext cx="10058400" cy="587584"/>
          </a:xfrm>
        </p:spPr>
        <p:txBody>
          <a:bodyPr/>
          <a:lstStyle/>
          <a:p>
            <a:r>
              <a:rPr lang="en-US" dirty="0"/>
              <a:t>New Project Request Process:  TIMING</a:t>
            </a:r>
          </a:p>
        </p:txBody>
      </p:sp>
      <p:sp>
        <p:nvSpPr>
          <p:cNvPr id="3" name="TextBox 2">
            <a:extLst>
              <a:ext uri="{FF2B5EF4-FFF2-40B4-BE49-F238E27FC236}">
                <a16:creationId xmlns:a16="http://schemas.microsoft.com/office/drawing/2014/main" id="{3AC3DA3F-3473-4148-AB5D-E4CAFABC974A}"/>
              </a:ext>
            </a:extLst>
          </p:cNvPr>
          <p:cNvSpPr txBox="1"/>
          <p:nvPr/>
        </p:nvSpPr>
        <p:spPr>
          <a:xfrm>
            <a:off x="1346612" y="1232105"/>
            <a:ext cx="9950116" cy="2487861"/>
          </a:xfrm>
          <a:prstGeom prst="rect">
            <a:avLst/>
          </a:prstGeom>
          <a:noFill/>
        </p:spPr>
        <p:txBody>
          <a:bodyPr wrap="square" rtlCol="0">
            <a:spAutoFit/>
          </a:bodyPr>
          <a:lstStyle/>
          <a:p>
            <a:pPr marL="285750" indent="-285750">
              <a:spcBef>
                <a:spcPts val="600"/>
              </a:spcBef>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Project Request forms to initiate Minor Capital Projects </a:t>
            </a:r>
            <a:r>
              <a:rPr lang="en-US" sz="1200" u="sng" dirty="0">
                <a:latin typeface="Arial" panose="020B0604020202020204" pitchFamily="34" charset="0"/>
                <a:cs typeface="Arial" panose="020B0604020202020204" pitchFamily="34" charset="0"/>
              </a:rPr>
              <a:t>(&gt;$35,000 and &lt;$1MM</a:t>
            </a:r>
            <a:r>
              <a:rPr lang="en-US" sz="1200" dirty="0">
                <a:latin typeface="Arial" panose="020B0604020202020204" pitchFamily="34" charset="0"/>
                <a:cs typeface="Arial" panose="020B0604020202020204" pitchFamily="34" charset="0"/>
              </a:rPr>
              <a:t>) may be submitted four times a year in February, May, August and November. Faculty lab retrofit projects for new faculty are included in this category </a:t>
            </a:r>
          </a:p>
          <a:p>
            <a:pPr marL="285750" indent="-285750">
              <a:spcBef>
                <a:spcPts val="600"/>
              </a:spcBef>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Project Request Forms to initiate Campus Capital Projects (&gt;</a:t>
            </a:r>
            <a:r>
              <a:rPr lang="en-US" sz="1200" u="sng" dirty="0">
                <a:latin typeface="Arial" panose="020B0604020202020204" pitchFamily="34" charset="0"/>
                <a:cs typeface="Arial" panose="020B0604020202020204" pitchFamily="34" charset="0"/>
              </a:rPr>
              <a:t>$1MM-&lt;$10MM</a:t>
            </a:r>
            <a:r>
              <a:rPr lang="en-US" sz="1200" dirty="0">
                <a:latin typeface="Arial" panose="020B0604020202020204" pitchFamily="34" charset="0"/>
                <a:cs typeface="Arial" panose="020B0604020202020204" pitchFamily="34" charset="0"/>
              </a:rPr>
              <a:t>),  Mid-sized Capital Projects (&gt;</a:t>
            </a:r>
            <a:r>
              <a:rPr lang="en-US" sz="1200" u="sng" dirty="0">
                <a:latin typeface="Arial" panose="020B0604020202020204" pitchFamily="34" charset="0"/>
                <a:cs typeface="Arial" panose="020B0604020202020204" pitchFamily="34" charset="0"/>
              </a:rPr>
              <a:t>$10MM-&lt;$70MM</a:t>
            </a:r>
            <a:r>
              <a:rPr lang="en-US" sz="1200" dirty="0">
                <a:latin typeface="Arial" panose="020B0604020202020204" pitchFamily="34" charset="0"/>
                <a:cs typeface="Arial" panose="020B0604020202020204" pitchFamily="34" charset="0"/>
              </a:rPr>
              <a:t>) and Major Capital Projects (</a:t>
            </a:r>
            <a:r>
              <a:rPr lang="en-US" sz="1200" u="sng" dirty="0">
                <a:latin typeface="Arial" panose="020B0604020202020204" pitchFamily="34" charset="0"/>
                <a:cs typeface="Arial" panose="020B0604020202020204" pitchFamily="34" charset="0"/>
              </a:rPr>
              <a:t>over $70MM</a:t>
            </a:r>
            <a:r>
              <a:rPr lang="en-US" sz="1200" dirty="0">
                <a:latin typeface="Arial" panose="020B0604020202020204" pitchFamily="34" charset="0"/>
                <a:cs typeface="Arial" panose="020B0604020202020204" pitchFamily="34" charset="0"/>
              </a:rPr>
              <a:t>)  may be submitted twice a year in February and August. </a:t>
            </a:r>
          </a:p>
          <a:p>
            <a:pPr marL="285750" indent="-285750">
              <a:spcBef>
                <a:spcPts val="600"/>
              </a:spcBef>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Project Request Forms to make a space request for </a:t>
            </a:r>
            <a:r>
              <a:rPr lang="en-US" sz="1200" u="sng" dirty="0">
                <a:latin typeface="Arial" panose="020B0604020202020204" pitchFamily="34" charset="0"/>
                <a:cs typeface="Arial" panose="020B0604020202020204" pitchFamily="34" charset="0"/>
              </a:rPr>
              <a:t>more than three people</a:t>
            </a:r>
            <a:r>
              <a:rPr lang="en-US" sz="1200" dirty="0">
                <a:latin typeface="Arial" panose="020B0604020202020204" pitchFamily="34" charset="0"/>
                <a:cs typeface="Arial" panose="020B0604020202020204" pitchFamily="34" charset="0"/>
              </a:rPr>
              <a:t> may be submitted Quarterly in February, May, August and November. </a:t>
            </a:r>
          </a:p>
          <a:p>
            <a:pPr marL="285750" indent="-285750">
              <a:spcBef>
                <a:spcPts val="600"/>
              </a:spcBef>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Project Request Forms seeking to advance a project to the next stage for an already approved project may be submitted Quarterly in February, May, August and November.  </a:t>
            </a:r>
          </a:p>
          <a:p>
            <a:pPr marL="285750" indent="-285750">
              <a:buFont typeface="Arial" panose="020B0604020202020204" pitchFamily="34" charset="0"/>
              <a:buChar char="•"/>
            </a:pPr>
            <a:endParaRPr lang="en-US" dirty="0"/>
          </a:p>
        </p:txBody>
      </p:sp>
      <p:graphicFrame>
        <p:nvGraphicFramePr>
          <p:cNvPr id="26" name="Diagram 25">
            <a:extLst>
              <a:ext uri="{FF2B5EF4-FFF2-40B4-BE49-F238E27FC236}">
                <a16:creationId xmlns:a16="http://schemas.microsoft.com/office/drawing/2014/main" id="{387AC6F1-D267-4900-A159-EFDF4BC3F557}"/>
              </a:ext>
            </a:extLst>
          </p:cNvPr>
          <p:cNvGraphicFramePr/>
          <p:nvPr>
            <p:extLst>
              <p:ext uri="{D42A27DB-BD31-4B8C-83A1-F6EECF244321}">
                <p14:modId xmlns:p14="http://schemas.microsoft.com/office/powerpoint/2010/main" val="3875174741"/>
              </p:ext>
            </p:extLst>
          </p:nvPr>
        </p:nvGraphicFramePr>
        <p:xfrm>
          <a:off x="-5329135" y="3438356"/>
          <a:ext cx="20461707" cy="2231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6" name="Group 35">
            <a:extLst>
              <a:ext uri="{FF2B5EF4-FFF2-40B4-BE49-F238E27FC236}">
                <a16:creationId xmlns:a16="http://schemas.microsoft.com/office/drawing/2014/main" id="{AA2DC5FF-3D78-470A-BC20-AB24FE6F619B}"/>
              </a:ext>
            </a:extLst>
          </p:cNvPr>
          <p:cNvGrpSpPr/>
          <p:nvPr/>
        </p:nvGrpSpPr>
        <p:grpSpPr>
          <a:xfrm>
            <a:off x="994028" y="2315128"/>
            <a:ext cx="402416" cy="315983"/>
            <a:chOff x="856889" y="2535600"/>
            <a:chExt cx="402416" cy="364417"/>
          </a:xfrm>
        </p:grpSpPr>
        <p:sp>
          <p:nvSpPr>
            <p:cNvPr id="32" name="Circle: Hollow 31">
              <a:extLst>
                <a:ext uri="{FF2B5EF4-FFF2-40B4-BE49-F238E27FC236}">
                  <a16:creationId xmlns:a16="http://schemas.microsoft.com/office/drawing/2014/main" id="{DBB2CB25-D6D8-476C-96E7-85870BA536D2}"/>
                </a:ext>
              </a:extLst>
            </p:cNvPr>
            <p:cNvSpPr/>
            <p:nvPr/>
          </p:nvSpPr>
          <p:spPr>
            <a:xfrm>
              <a:off x="856889" y="2535600"/>
              <a:ext cx="310174" cy="364417"/>
            </a:xfrm>
            <a:prstGeom prst="donut">
              <a:avLst>
                <a:gd name="adj" fmla="val 2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Circle: Hollow 33">
              <a:extLst>
                <a:ext uri="{FF2B5EF4-FFF2-40B4-BE49-F238E27FC236}">
                  <a16:creationId xmlns:a16="http://schemas.microsoft.com/office/drawing/2014/main" id="{48604D3F-AA8D-493C-A4CA-EF9135B77BCA}"/>
                </a:ext>
              </a:extLst>
            </p:cNvPr>
            <p:cNvSpPr/>
            <p:nvPr/>
          </p:nvSpPr>
          <p:spPr>
            <a:xfrm>
              <a:off x="949132" y="2535601"/>
              <a:ext cx="310173" cy="364416"/>
            </a:xfrm>
            <a:prstGeom prst="donut">
              <a:avLst>
                <a:gd name="adj" fmla="val 20000"/>
              </a:avLst>
            </a:prstGeom>
            <a:solidFill>
              <a:schemeClr val="accent4">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35" name="Circle: Hollow 34">
            <a:extLst>
              <a:ext uri="{FF2B5EF4-FFF2-40B4-BE49-F238E27FC236}">
                <a16:creationId xmlns:a16="http://schemas.microsoft.com/office/drawing/2014/main" id="{3AA9D2E0-B73D-4DDD-B84B-243EE20CC1BE}"/>
              </a:ext>
            </a:extLst>
          </p:cNvPr>
          <p:cNvSpPr/>
          <p:nvPr/>
        </p:nvSpPr>
        <p:spPr>
          <a:xfrm>
            <a:off x="1061977" y="1759037"/>
            <a:ext cx="310173" cy="299473"/>
          </a:xfrm>
          <a:prstGeom prst="donut">
            <a:avLst>
              <a:gd name="adj" fmla="val 2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37" name="Group 36">
            <a:extLst>
              <a:ext uri="{FF2B5EF4-FFF2-40B4-BE49-F238E27FC236}">
                <a16:creationId xmlns:a16="http://schemas.microsoft.com/office/drawing/2014/main" id="{C811364A-C031-4D55-81F6-C7E364207043}"/>
              </a:ext>
            </a:extLst>
          </p:cNvPr>
          <p:cNvGrpSpPr/>
          <p:nvPr/>
        </p:nvGrpSpPr>
        <p:grpSpPr>
          <a:xfrm>
            <a:off x="969017" y="2889986"/>
            <a:ext cx="402416" cy="315984"/>
            <a:chOff x="856889" y="2535600"/>
            <a:chExt cx="402416" cy="364417"/>
          </a:xfrm>
        </p:grpSpPr>
        <p:sp>
          <p:nvSpPr>
            <p:cNvPr id="38" name="Circle: Hollow 37">
              <a:extLst>
                <a:ext uri="{FF2B5EF4-FFF2-40B4-BE49-F238E27FC236}">
                  <a16:creationId xmlns:a16="http://schemas.microsoft.com/office/drawing/2014/main" id="{A8C00F6D-1C64-4ED2-83DC-4CEEFD5F21C9}"/>
                </a:ext>
              </a:extLst>
            </p:cNvPr>
            <p:cNvSpPr/>
            <p:nvPr/>
          </p:nvSpPr>
          <p:spPr>
            <a:xfrm>
              <a:off x="856889" y="2535600"/>
              <a:ext cx="310174" cy="364417"/>
            </a:xfrm>
            <a:prstGeom prst="donut">
              <a:avLst>
                <a:gd name="adj" fmla="val 2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Circle: Hollow 38">
              <a:extLst>
                <a:ext uri="{FF2B5EF4-FFF2-40B4-BE49-F238E27FC236}">
                  <a16:creationId xmlns:a16="http://schemas.microsoft.com/office/drawing/2014/main" id="{7AD5339A-8400-40CF-87EF-8F633670BC40}"/>
                </a:ext>
              </a:extLst>
            </p:cNvPr>
            <p:cNvSpPr/>
            <p:nvPr/>
          </p:nvSpPr>
          <p:spPr>
            <a:xfrm>
              <a:off x="949132" y="2535601"/>
              <a:ext cx="310173" cy="364416"/>
            </a:xfrm>
            <a:prstGeom prst="donut">
              <a:avLst>
                <a:gd name="adj" fmla="val 20000"/>
              </a:avLst>
            </a:prstGeom>
            <a:solidFill>
              <a:schemeClr val="accent4">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14" name="Group 13">
            <a:extLst>
              <a:ext uri="{FF2B5EF4-FFF2-40B4-BE49-F238E27FC236}">
                <a16:creationId xmlns:a16="http://schemas.microsoft.com/office/drawing/2014/main" id="{9784A44E-1C9F-4AD0-9791-CEC30440AC6C}"/>
              </a:ext>
            </a:extLst>
          </p:cNvPr>
          <p:cNvGrpSpPr/>
          <p:nvPr/>
        </p:nvGrpSpPr>
        <p:grpSpPr>
          <a:xfrm>
            <a:off x="1002728" y="1231148"/>
            <a:ext cx="402416" cy="315983"/>
            <a:chOff x="856889" y="2535600"/>
            <a:chExt cx="402416" cy="364417"/>
          </a:xfrm>
        </p:grpSpPr>
        <p:sp>
          <p:nvSpPr>
            <p:cNvPr id="15" name="Circle: Hollow 14">
              <a:extLst>
                <a:ext uri="{FF2B5EF4-FFF2-40B4-BE49-F238E27FC236}">
                  <a16:creationId xmlns:a16="http://schemas.microsoft.com/office/drawing/2014/main" id="{0B59D1F9-86FD-4E11-B222-751088B45115}"/>
                </a:ext>
              </a:extLst>
            </p:cNvPr>
            <p:cNvSpPr/>
            <p:nvPr/>
          </p:nvSpPr>
          <p:spPr>
            <a:xfrm>
              <a:off x="856889" y="2535600"/>
              <a:ext cx="310174" cy="364417"/>
            </a:xfrm>
            <a:prstGeom prst="donut">
              <a:avLst>
                <a:gd name="adj" fmla="val 2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Circle: Hollow 15">
              <a:extLst>
                <a:ext uri="{FF2B5EF4-FFF2-40B4-BE49-F238E27FC236}">
                  <a16:creationId xmlns:a16="http://schemas.microsoft.com/office/drawing/2014/main" id="{98C8B817-EDD8-407E-AF51-E85C7D768095}"/>
                </a:ext>
              </a:extLst>
            </p:cNvPr>
            <p:cNvSpPr/>
            <p:nvPr/>
          </p:nvSpPr>
          <p:spPr>
            <a:xfrm>
              <a:off x="949132" y="2535601"/>
              <a:ext cx="310173" cy="364416"/>
            </a:xfrm>
            <a:prstGeom prst="donut">
              <a:avLst>
                <a:gd name="adj" fmla="val 20000"/>
              </a:avLst>
            </a:prstGeom>
            <a:solidFill>
              <a:schemeClr val="accent4">
                <a:lumMod val="50000"/>
                <a:lumOff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8" name="Group 7">
            <a:extLst>
              <a:ext uri="{FF2B5EF4-FFF2-40B4-BE49-F238E27FC236}">
                <a16:creationId xmlns:a16="http://schemas.microsoft.com/office/drawing/2014/main" id="{133659CF-3DC8-48C4-89FD-90076773B280}"/>
              </a:ext>
            </a:extLst>
          </p:cNvPr>
          <p:cNvGrpSpPr/>
          <p:nvPr/>
        </p:nvGrpSpPr>
        <p:grpSpPr>
          <a:xfrm>
            <a:off x="3509643" y="5109755"/>
            <a:ext cx="1216240" cy="788438"/>
            <a:chOff x="4363375" y="4943757"/>
            <a:chExt cx="1216240" cy="788438"/>
          </a:xfrm>
        </p:grpSpPr>
        <p:sp>
          <p:nvSpPr>
            <p:cNvPr id="4" name="TextBox 3">
              <a:extLst>
                <a:ext uri="{FF2B5EF4-FFF2-40B4-BE49-F238E27FC236}">
                  <a16:creationId xmlns:a16="http://schemas.microsoft.com/office/drawing/2014/main" id="{012D87DF-5D76-4A4F-B65D-34CED86EA0AA}"/>
                </a:ext>
              </a:extLst>
            </p:cNvPr>
            <p:cNvSpPr txBox="1"/>
            <p:nvPr/>
          </p:nvSpPr>
          <p:spPr>
            <a:xfrm>
              <a:off x="4363375" y="5178197"/>
              <a:ext cx="1216240" cy="553998"/>
            </a:xfrm>
            <a:prstGeom prst="rect">
              <a:avLst/>
            </a:prstGeom>
            <a:noFill/>
          </p:spPr>
          <p:txBody>
            <a:bodyPr wrap="square" rtlCol="0">
              <a:spAutoFit/>
            </a:bodyPr>
            <a:lstStyle/>
            <a:p>
              <a:pPr algn="ctr"/>
              <a:r>
                <a:rPr lang="en-US" sz="1000" dirty="0"/>
                <a:t>Budget Requests</a:t>
              </a:r>
            </a:p>
            <a:p>
              <a:pPr algn="ctr"/>
              <a:r>
                <a:rPr lang="en-US" sz="1000" dirty="0"/>
                <a:t> due – 4/15</a:t>
              </a:r>
            </a:p>
          </p:txBody>
        </p:sp>
        <p:cxnSp>
          <p:nvCxnSpPr>
            <p:cNvPr id="6" name="Straight Arrow Connector 5">
              <a:extLst>
                <a:ext uri="{FF2B5EF4-FFF2-40B4-BE49-F238E27FC236}">
                  <a16:creationId xmlns:a16="http://schemas.microsoft.com/office/drawing/2014/main" id="{DDACA85F-0AB5-44B3-B4BD-60C6D34A9421}"/>
                </a:ext>
              </a:extLst>
            </p:cNvPr>
            <p:cNvCxnSpPr/>
            <p:nvPr/>
          </p:nvCxnSpPr>
          <p:spPr>
            <a:xfrm flipV="1">
              <a:off x="4962617" y="4943757"/>
              <a:ext cx="0" cy="23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2F00EDD-ADD1-410B-AF3B-DCDAC08448EE}"/>
              </a:ext>
            </a:extLst>
          </p:cNvPr>
          <p:cNvGrpSpPr/>
          <p:nvPr/>
        </p:nvGrpSpPr>
        <p:grpSpPr>
          <a:xfrm>
            <a:off x="5841506" y="5109755"/>
            <a:ext cx="834501" cy="788438"/>
            <a:chOff x="6826927" y="4943757"/>
            <a:chExt cx="834501" cy="788438"/>
          </a:xfrm>
        </p:grpSpPr>
        <p:sp>
          <p:nvSpPr>
            <p:cNvPr id="7" name="TextBox 6">
              <a:extLst>
                <a:ext uri="{FF2B5EF4-FFF2-40B4-BE49-F238E27FC236}">
                  <a16:creationId xmlns:a16="http://schemas.microsoft.com/office/drawing/2014/main" id="{CAE23149-72F1-4F45-BF7D-9FB13E455B54}"/>
                </a:ext>
              </a:extLst>
            </p:cNvPr>
            <p:cNvSpPr txBox="1"/>
            <p:nvPr/>
          </p:nvSpPr>
          <p:spPr>
            <a:xfrm>
              <a:off x="6826927" y="5178197"/>
              <a:ext cx="834501" cy="553998"/>
            </a:xfrm>
            <a:prstGeom prst="rect">
              <a:avLst/>
            </a:prstGeom>
            <a:noFill/>
          </p:spPr>
          <p:txBody>
            <a:bodyPr wrap="square" rtlCol="0">
              <a:spAutoFit/>
            </a:bodyPr>
            <a:lstStyle/>
            <a:p>
              <a:r>
                <a:rPr lang="en-US" sz="1000" dirty="0"/>
                <a:t>Faculty new hire arrival</a:t>
              </a:r>
            </a:p>
          </p:txBody>
        </p:sp>
        <p:cxnSp>
          <p:nvCxnSpPr>
            <p:cNvPr id="19" name="Straight Arrow Connector 18">
              <a:extLst>
                <a:ext uri="{FF2B5EF4-FFF2-40B4-BE49-F238E27FC236}">
                  <a16:creationId xmlns:a16="http://schemas.microsoft.com/office/drawing/2014/main" id="{9062D02E-5926-4078-9EEC-E065B4701683}"/>
                </a:ext>
              </a:extLst>
            </p:cNvPr>
            <p:cNvCxnSpPr/>
            <p:nvPr/>
          </p:nvCxnSpPr>
          <p:spPr>
            <a:xfrm flipV="1">
              <a:off x="7094737" y="4943757"/>
              <a:ext cx="0" cy="23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25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BCCF56-27AB-4684-9381-3CC20C02E19C}"/>
              </a:ext>
            </a:extLst>
          </p:cNvPr>
          <p:cNvSpPr/>
          <p:nvPr/>
        </p:nvSpPr>
        <p:spPr>
          <a:xfrm>
            <a:off x="0" y="0"/>
            <a:ext cx="480616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3758A-3D86-4143-A586-E1E70547A10B}"/>
              </a:ext>
            </a:extLst>
          </p:cNvPr>
          <p:cNvSpPr>
            <a:spLocks noGrp="1"/>
          </p:cNvSpPr>
          <p:nvPr>
            <p:ph type="title"/>
          </p:nvPr>
        </p:nvSpPr>
        <p:spPr>
          <a:xfrm>
            <a:off x="742162" y="932711"/>
            <a:ext cx="2570480" cy="587584"/>
          </a:xfrm>
        </p:spPr>
        <p:txBody>
          <a:bodyPr>
            <a:normAutofit fontScale="90000"/>
          </a:bodyPr>
          <a:lstStyle/>
          <a:p>
            <a:r>
              <a:rPr lang="en-US" dirty="0">
                <a:solidFill>
                  <a:schemeClr val="bg1"/>
                </a:solidFill>
              </a:rPr>
              <a:t>Project &amp; Space Request Form</a:t>
            </a:r>
          </a:p>
        </p:txBody>
      </p:sp>
      <p:pic>
        <p:nvPicPr>
          <p:cNvPr id="4" name="Picture 3">
            <a:extLst>
              <a:ext uri="{FF2B5EF4-FFF2-40B4-BE49-F238E27FC236}">
                <a16:creationId xmlns:a16="http://schemas.microsoft.com/office/drawing/2014/main" id="{73188A53-60B0-4BC2-9242-F968E41B6EBD}"/>
              </a:ext>
            </a:extLst>
          </p:cNvPr>
          <p:cNvPicPr>
            <a:picLocks noChangeAspect="1"/>
          </p:cNvPicPr>
          <p:nvPr/>
        </p:nvPicPr>
        <p:blipFill>
          <a:blip r:embed="rId2"/>
          <a:stretch>
            <a:fillRect/>
          </a:stretch>
        </p:blipFill>
        <p:spPr>
          <a:xfrm>
            <a:off x="4446157" y="0"/>
            <a:ext cx="7270793" cy="6858000"/>
          </a:xfrm>
          <a:prstGeom prst="rect">
            <a:avLst/>
          </a:prstGeom>
        </p:spPr>
      </p:pic>
    </p:spTree>
    <p:extLst>
      <p:ext uri="{BB962C8B-B14F-4D97-AF65-F5344CB8AC3E}">
        <p14:creationId xmlns:p14="http://schemas.microsoft.com/office/powerpoint/2010/main" val="254152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Connector: Elbow 45">
            <a:extLst>
              <a:ext uri="{FF2B5EF4-FFF2-40B4-BE49-F238E27FC236}">
                <a16:creationId xmlns:a16="http://schemas.microsoft.com/office/drawing/2014/main" id="{851D9AE2-C825-4B79-B023-BB36609EA6C8}"/>
              </a:ext>
            </a:extLst>
          </p:cNvPr>
          <p:cNvCxnSpPr>
            <a:cxnSpLocks/>
          </p:cNvCxnSpPr>
          <p:nvPr/>
        </p:nvCxnSpPr>
        <p:spPr>
          <a:xfrm flipV="1">
            <a:off x="5174546" y="2229562"/>
            <a:ext cx="647229" cy="5699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AACEDE0B-9BD8-46EF-BDD7-9F7BEC189C27}"/>
              </a:ext>
            </a:extLst>
          </p:cNvPr>
          <p:cNvSpPr/>
          <p:nvPr/>
        </p:nvSpPr>
        <p:spPr>
          <a:xfrm>
            <a:off x="1461407" y="2746498"/>
            <a:ext cx="1330801" cy="866319"/>
          </a:xfrm>
          <a:custGeom>
            <a:avLst/>
            <a:gdLst>
              <a:gd name="connsiteX0" fmla="*/ 0 w 1330801"/>
              <a:gd name="connsiteY0" fmla="*/ 56700 h 567000"/>
              <a:gd name="connsiteX1" fmla="*/ 56700 w 1330801"/>
              <a:gd name="connsiteY1" fmla="*/ 0 h 567000"/>
              <a:gd name="connsiteX2" fmla="*/ 1274101 w 1330801"/>
              <a:gd name="connsiteY2" fmla="*/ 0 h 567000"/>
              <a:gd name="connsiteX3" fmla="*/ 1330801 w 1330801"/>
              <a:gd name="connsiteY3" fmla="*/ 56700 h 567000"/>
              <a:gd name="connsiteX4" fmla="*/ 1330801 w 1330801"/>
              <a:gd name="connsiteY4" fmla="*/ 510300 h 567000"/>
              <a:gd name="connsiteX5" fmla="*/ 1274101 w 1330801"/>
              <a:gd name="connsiteY5" fmla="*/ 567000 h 567000"/>
              <a:gd name="connsiteX6" fmla="*/ 56700 w 1330801"/>
              <a:gd name="connsiteY6" fmla="*/ 567000 h 567000"/>
              <a:gd name="connsiteX7" fmla="*/ 0 w 1330801"/>
              <a:gd name="connsiteY7" fmla="*/ 510300 h 567000"/>
              <a:gd name="connsiteX8" fmla="*/ 0 w 1330801"/>
              <a:gd name="connsiteY8" fmla="*/ 56700 h 5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801" h="567000">
                <a:moveTo>
                  <a:pt x="0" y="56700"/>
                </a:moveTo>
                <a:cubicBezTo>
                  <a:pt x="0" y="25385"/>
                  <a:pt x="25385" y="0"/>
                  <a:pt x="56700" y="0"/>
                </a:cubicBezTo>
                <a:lnTo>
                  <a:pt x="1274101" y="0"/>
                </a:lnTo>
                <a:cubicBezTo>
                  <a:pt x="1305416" y="0"/>
                  <a:pt x="1330801" y="25385"/>
                  <a:pt x="1330801" y="56700"/>
                </a:cubicBezTo>
                <a:lnTo>
                  <a:pt x="1330801" y="510300"/>
                </a:lnTo>
                <a:cubicBezTo>
                  <a:pt x="1330801" y="541615"/>
                  <a:pt x="1305416" y="567000"/>
                  <a:pt x="1274101" y="567000"/>
                </a:cubicBezTo>
                <a:lnTo>
                  <a:pt x="56700" y="567000"/>
                </a:lnTo>
                <a:cubicBezTo>
                  <a:pt x="25385" y="567000"/>
                  <a:pt x="0" y="541615"/>
                  <a:pt x="0" y="510300"/>
                </a:cubicBezTo>
                <a:lnTo>
                  <a:pt x="0" y="56700"/>
                </a:lnTo>
                <a:close/>
              </a:path>
            </a:pathLst>
          </a:custGeom>
          <a:solidFill>
            <a:schemeClr val="accent2">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167" tIns="52167" rIns="52167" bIns="52167" numCol="1" spcCol="1270" anchor="t" anchorCtr="0">
            <a:noAutofit/>
          </a:bodyPr>
          <a:lstStyle/>
          <a:p>
            <a:pPr marL="57150" lvl="1" indent="-57150" algn="l" defTabSz="222250">
              <a:lnSpc>
                <a:spcPct val="90000"/>
              </a:lnSpc>
              <a:spcBef>
                <a:spcPct val="0"/>
              </a:spcBef>
              <a:spcAft>
                <a:spcPct val="15000"/>
              </a:spcAft>
              <a:buChar char="•"/>
            </a:pPr>
            <a:r>
              <a:rPr lang="en-US" sz="1000" b="1" kern="1200" dirty="0">
                <a:solidFill>
                  <a:schemeClr val="bg1"/>
                </a:solidFill>
              </a:rPr>
              <a:t>SCPRE reviews the scope, site &amp; funding source</a:t>
            </a:r>
          </a:p>
        </p:txBody>
      </p:sp>
      <p:sp>
        <p:nvSpPr>
          <p:cNvPr id="12" name="Freeform: Shape 11">
            <a:extLst>
              <a:ext uri="{FF2B5EF4-FFF2-40B4-BE49-F238E27FC236}">
                <a16:creationId xmlns:a16="http://schemas.microsoft.com/office/drawing/2014/main" id="{5C6D085F-5557-4158-A19D-791B36F760A4}"/>
              </a:ext>
            </a:extLst>
          </p:cNvPr>
          <p:cNvSpPr/>
          <p:nvPr/>
        </p:nvSpPr>
        <p:spPr>
          <a:xfrm>
            <a:off x="3411751" y="1572021"/>
            <a:ext cx="1533695" cy="937526"/>
          </a:xfrm>
          <a:custGeom>
            <a:avLst/>
            <a:gdLst>
              <a:gd name="connsiteX0" fmla="*/ 0 w 1533695"/>
              <a:gd name="connsiteY0" fmla="*/ 153370 h 1708078"/>
              <a:gd name="connsiteX1" fmla="*/ 153370 w 1533695"/>
              <a:gd name="connsiteY1" fmla="*/ 0 h 1708078"/>
              <a:gd name="connsiteX2" fmla="*/ 1380326 w 1533695"/>
              <a:gd name="connsiteY2" fmla="*/ 0 h 1708078"/>
              <a:gd name="connsiteX3" fmla="*/ 1533696 w 1533695"/>
              <a:gd name="connsiteY3" fmla="*/ 153370 h 1708078"/>
              <a:gd name="connsiteX4" fmla="*/ 1533695 w 1533695"/>
              <a:gd name="connsiteY4" fmla="*/ 1554709 h 1708078"/>
              <a:gd name="connsiteX5" fmla="*/ 1380325 w 1533695"/>
              <a:gd name="connsiteY5" fmla="*/ 1708079 h 1708078"/>
              <a:gd name="connsiteX6" fmla="*/ 153370 w 1533695"/>
              <a:gd name="connsiteY6" fmla="*/ 1708078 h 1708078"/>
              <a:gd name="connsiteX7" fmla="*/ 0 w 1533695"/>
              <a:gd name="connsiteY7" fmla="*/ 1554708 h 1708078"/>
              <a:gd name="connsiteX8" fmla="*/ 0 w 1533695"/>
              <a:gd name="connsiteY8" fmla="*/ 153370 h 170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695" h="1708078">
                <a:moveTo>
                  <a:pt x="0" y="153370"/>
                </a:moveTo>
                <a:cubicBezTo>
                  <a:pt x="0" y="68666"/>
                  <a:pt x="68666" y="0"/>
                  <a:pt x="153370" y="0"/>
                </a:cubicBezTo>
                <a:lnTo>
                  <a:pt x="1380326" y="0"/>
                </a:lnTo>
                <a:cubicBezTo>
                  <a:pt x="1465030" y="0"/>
                  <a:pt x="1533696" y="68666"/>
                  <a:pt x="1533696" y="153370"/>
                </a:cubicBezTo>
                <a:cubicBezTo>
                  <a:pt x="1533696" y="620483"/>
                  <a:pt x="1533695" y="1087596"/>
                  <a:pt x="1533695" y="1554709"/>
                </a:cubicBezTo>
                <a:cubicBezTo>
                  <a:pt x="1533695" y="1639413"/>
                  <a:pt x="1465029" y="1708079"/>
                  <a:pt x="1380325" y="1708079"/>
                </a:cubicBezTo>
                <a:lnTo>
                  <a:pt x="153370" y="1708078"/>
                </a:lnTo>
                <a:cubicBezTo>
                  <a:pt x="68666" y="1708078"/>
                  <a:pt x="0" y="1639412"/>
                  <a:pt x="0" y="1554708"/>
                </a:cubicBezTo>
                <a:lnTo>
                  <a:pt x="0" y="153370"/>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588410" numCol="1" spcCol="1270" anchor="t" anchorCtr="0">
            <a:noAutofit/>
          </a:bodyPr>
          <a:lstStyle/>
          <a:p>
            <a:pPr marL="0" lvl="0" indent="0" algn="l" defTabSz="222250">
              <a:lnSpc>
                <a:spcPct val="90000"/>
              </a:lnSpc>
              <a:spcBef>
                <a:spcPct val="0"/>
              </a:spcBef>
              <a:spcAft>
                <a:spcPct val="35000"/>
              </a:spcAft>
              <a:buNone/>
            </a:pPr>
            <a:r>
              <a:rPr lang="en-US" sz="1000" b="1" kern="1200" dirty="0">
                <a:solidFill>
                  <a:schemeClr val="bg1"/>
                </a:solidFill>
              </a:rPr>
              <a:t>Identify site development requirements and constraints, complete initial environmental evaluation</a:t>
            </a:r>
          </a:p>
        </p:txBody>
      </p:sp>
      <p:sp>
        <p:nvSpPr>
          <p:cNvPr id="13" name="Freeform: Shape 12">
            <a:extLst>
              <a:ext uri="{FF2B5EF4-FFF2-40B4-BE49-F238E27FC236}">
                <a16:creationId xmlns:a16="http://schemas.microsoft.com/office/drawing/2014/main" id="{2E492B2D-0C61-4523-89E7-D52AFA938C59}"/>
              </a:ext>
            </a:extLst>
          </p:cNvPr>
          <p:cNvSpPr/>
          <p:nvPr/>
        </p:nvSpPr>
        <p:spPr>
          <a:xfrm>
            <a:off x="3712153" y="2990666"/>
            <a:ext cx="1336701" cy="1063174"/>
          </a:xfrm>
          <a:custGeom>
            <a:avLst/>
            <a:gdLst>
              <a:gd name="connsiteX0" fmla="*/ 0 w 1330801"/>
              <a:gd name="connsiteY0" fmla="*/ 56700 h 567000"/>
              <a:gd name="connsiteX1" fmla="*/ 56700 w 1330801"/>
              <a:gd name="connsiteY1" fmla="*/ 0 h 567000"/>
              <a:gd name="connsiteX2" fmla="*/ 1274101 w 1330801"/>
              <a:gd name="connsiteY2" fmla="*/ 0 h 567000"/>
              <a:gd name="connsiteX3" fmla="*/ 1330801 w 1330801"/>
              <a:gd name="connsiteY3" fmla="*/ 56700 h 567000"/>
              <a:gd name="connsiteX4" fmla="*/ 1330801 w 1330801"/>
              <a:gd name="connsiteY4" fmla="*/ 510300 h 567000"/>
              <a:gd name="connsiteX5" fmla="*/ 1274101 w 1330801"/>
              <a:gd name="connsiteY5" fmla="*/ 567000 h 567000"/>
              <a:gd name="connsiteX6" fmla="*/ 56700 w 1330801"/>
              <a:gd name="connsiteY6" fmla="*/ 567000 h 567000"/>
              <a:gd name="connsiteX7" fmla="*/ 0 w 1330801"/>
              <a:gd name="connsiteY7" fmla="*/ 510300 h 567000"/>
              <a:gd name="connsiteX8" fmla="*/ 0 w 1330801"/>
              <a:gd name="connsiteY8" fmla="*/ 56700 h 5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801" h="567000">
                <a:moveTo>
                  <a:pt x="0" y="56700"/>
                </a:moveTo>
                <a:cubicBezTo>
                  <a:pt x="0" y="25385"/>
                  <a:pt x="25385" y="0"/>
                  <a:pt x="56700" y="0"/>
                </a:cubicBezTo>
                <a:lnTo>
                  <a:pt x="1274101" y="0"/>
                </a:lnTo>
                <a:cubicBezTo>
                  <a:pt x="1305416" y="0"/>
                  <a:pt x="1330801" y="25385"/>
                  <a:pt x="1330801" y="56700"/>
                </a:cubicBezTo>
                <a:lnTo>
                  <a:pt x="1330801" y="510300"/>
                </a:lnTo>
                <a:cubicBezTo>
                  <a:pt x="1330801" y="541615"/>
                  <a:pt x="1305416" y="567000"/>
                  <a:pt x="1274101" y="567000"/>
                </a:cubicBezTo>
                <a:lnTo>
                  <a:pt x="56700" y="567000"/>
                </a:lnTo>
                <a:cubicBezTo>
                  <a:pt x="25385" y="567000"/>
                  <a:pt x="0" y="541615"/>
                  <a:pt x="0" y="510300"/>
                </a:cubicBezTo>
                <a:lnTo>
                  <a:pt x="0" y="56700"/>
                </a:lnTo>
                <a:close/>
              </a:path>
            </a:pathLst>
          </a:custGeom>
          <a:solidFill>
            <a:schemeClr val="accent2">
              <a:alpha val="90000"/>
            </a:schemeClr>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167" tIns="52167" rIns="52167" bIns="52167" numCol="1" spcCol="1270" anchor="t" anchorCtr="0">
            <a:noAutofit/>
          </a:bodyPr>
          <a:lstStyle/>
          <a:p>
            <a:pPr marL="0" lvl="1" algn="l" defTabSz="222250">
              <a:lnSpc>
                <a:spcPct val="90000"/>
              </a:lnSpc>
              <a:spcBef>
                <a:spcPct val="0"/>
              </a:spcBef>
              <a:spcAft>
                <a:spcPct val="15000"/>
              </a:spcAft>
            </a:pPr>
            <a:r>
              <a:rPr lang="en-US" sz="1000" b="1" kern="1200" dirty="0">
                <a:solidFill>
                  <a:schemeClr val="bg1"/>
                </a:solidFill>
              </a:rPr>
              <a:t>Seek Project Study Site Approval from:</a:t>
            </a:r>
          </a:p>
          <a:p>
            <a:pPr marL="57150" lvl="1" indent="-57150" algn="l" defTabSz="222250">
              <a:lnSpc>
                <a:spcPct val="90000"/>
              </a:lnSpc>
              <a:spcBef>
                <a:spcPct val="0"/>
              </a:spcBef>
              <a:spcAft>
                <a:spcPct val="15000"/>
              </a:spcAft>
              <a:buChar char="•"/>
            </a:pPr>
            <a:r>
              <a:rPr lang="en-US" sz="1000" b="1" kern="1200" dirty="0">
                <a:solidFill>
                  <a:schemeClr val="bg1"/>
                </a:solidFill>
              </a:rPr>
              <a:t> CACLU  (if required)</a:t>
            </a:r>
          </a:p>
          <a:p>
            <a:pPr marL="57150" lvl="1" indent="-57150" algn="l" defTabSz="222250">
              <a:lnSpc>
                <a:spcPct val="90000"/>
              </a:lnSpc>
              <a:spcBef>
                <a:spcPct val="0"/>
              </a:spcBef>
              <a:spcAft>
                <a:spcPct val="15000"/>
              </a:spcAft>
              <a:buChar char="•"/>
            </a:pPr>
            <a:r>
              <a:rPr lang="en-US" sz="1000" b="1" kern="1200" dirty="0">
                <a:solidFill>
                  <a:schemeClr val="bg1"/>
                </a:solidFill>
              </a:rPr>
              <a:t>Campus Architect</a:t>
            </a:r>
          </a:p>
          <a:p>
            <a:pPr marL="57150" lvl="1" indent="-57150" algn="l" defTabSz="222250">
              <a:lnSpc>
                <a:spcPct val="90000"/>
              </a:lnSpc>
              <a:spcBef>
                <a:spcPct val="0"/>
              </a:spcBef>
              <a:spcAft>
                <a:spcPct val="15000"/>
              </a:spcAft>
              <a:buChar char="•"/>
            </a:pPr>
            <a:r>
              <a:rPr lang="en-US" sz="1000" b="1" kern="1200" dirty="0">
                <a:solidFill>
                  <a:schemeClr val="bg1"/>
                </a:solidFill>
              </a:rPr>
              <a:t>Chancellor</a:t>
            </a:r>
          </a:p>
        </p:txBody>
      </p:sp>
      <p:sp>
        <p:nvSpPr>
          <p:cNvPr id="15" name="Freeform: Shape 14">
            <a:extLst>
              <a:ext uri="{FF2B5EF4-FFF2-40B4-BE49-F238E27FC236}">
                <a16:creationId xmlns:a16="http://schemas.microsoft.com/office/drawing/2014/main" id="{E565DD74-D4C8-4EF7-A8F6-020C34152174}"/>
              </a:ext>
            </a:extLst>
          </p:cNvPr>
          <p:cNvSpPr/>
          <p:nvPr/>
        </p:nvSpPr>
        <p:spPr>
          <a:xfrm>
            <a:off x="5813202" y="1572020"/>
            <a:ext cx="1494469" cy="923330"/>
          </a:xfrm>
          <a:custGeom>
            <a:avLst/>
            <a:gdLst>
              <a:gd name="connsiteX0" fmla="*/ 0 w 1330801"/>
              <a:gd name="connsiteY0" fmla="*/ 88982 h 889817"/>
              <a:gd name="connsiteX1" fmla="*/ 88982 w 1330801"/>
              <a:gd name="connsiteY1" fmla="*/ 0 h 889817"/>
              <a:gd name="connsiteX2" fmla="*/ 1241819 w 1330801"/>
              <a:gd name="connsiteY2" fmla="*/ 0 h 889817"/>
              <a:gd name="connsiteX3" fmla="*/ 1330801 w 1330801"/>
              <a:gd name="connsiteY3" fmla="*/ 88982 h 889817"/>
              <a:gd name="connsiteX4" fmla="*/ 1330801 w 1330801"/>
              <a:gd name="connsiteY4" fmla="*/ 800835 h 889817"/>
              <a:gd name="connsiteX5" fmla="*/ 1241819 w 1330801"/>
              <a:gd name="connsiteY5" fmla="*/ 889817 h 889817"/>
              <a:gd name="connsiteX6" fmla="*/ 88982 w 1330801"/>
              <a:gd name="connsiteY6" fmla="*/ 889817 h 889817"/>
              <a:gd name="connsiteX7" fmla="*/ 0 w 1330801"/>
              <a:gd name="connsiteY7" fmla="*/ 800835 h 889817"/>
              <a:gd name="connsiteX8" fmla="*/ 0 w 1330801"/>
              <a:gd name="connsiteY8" fmla="*/ 88982 h 88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801" h="889817">
                <a:moveTo>
                  <a:pt x="0" y="88982"/>
                </a:moveTo>
                <a:cubicBezTo>
                  <a:pt x="0" y="39839"/>
                  <a:pt x="39839" y="0"/>
                  <a:pt x="88982" y="0"/>
                </a:cubicBezTo>
                <a:lnTo>
                  <a:pt x="1241819" y="0"/>
                </a:lnTo>
                <a:cubicBezTo>
                  <a:pt x="1290962" y="0"/>
                  <a:pt x="1330801" y="39839"/>
                  <a:pt x="1330801" y="88982"/>
                </a:cubicBezTo>
                <a:lnTo>
                  <a:pt x="1330801" y="800835"/>
                </a:lnTo>
                <a:cubicBezTo>
                  <a:pt x="1330801" y="849978"/>
                  <a:pt x="1290962" y="889817"/>
                  <a:pt x="1241819" y="889817"/>
                </a:cubicBezTo>
                <a:lnTo>
                  <a:pt x="88982" y="889817"/>
                </a:lnTo>
                <a:cubicBezTo>
                  <a:pt x="39839" y="889817"/>
                  <a:pt x="0" y="849978"/>
                  <a:pt x="0" y="800835"/>
                </a:cubicBezTo>
                <a:lnTo>
                  <a:pt x="0" y="88982"/>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15656" numCol="1" spcCol="1270" anchor="t" anchorCtr="0">
            <a:noAutofit/>
          </a:bodyPr>
          <a:lstStyle/>
          <a:p>
            <a:pPr marL="0" lvl="0" indent="0" algn="l" defTabSz="222250">
              <a:lnSpc>
                <a:spcPct val="90000"/>
              </a:lnSpc>
              <a:spcBef>
                <a:spcPct val="0"/>
              </a:spcBef>
              <a:spcAft>
                <a:spcPct val="35000"/>
              </a:spcAft>
              <a:buNone/>
            </a:pPr>
            <a:r>
              <a:rPr lang="en-US" sz="1000" b="1" kern="1200" dirty="0">
                <a:solidFill>
                  <a:schemeClr val="bg1"/>
                </a:solidFill>
              </a:rPr>
              <a:t>Design &amp; Construction Drawings, Code Review &amp; Permitting.  Obtain cost estimate. Complete CEQA evaluation</a:t>
            </a:r>
          </a:p>
        </p:txBody>
      </p:sp>
      <p:sp>
        <p:nvSpPr>
          <p:cNvPr id="16" name="Freeform: Shape 15">
            <a:extLst>
              <a:ext uri="{FF2B5EF4-FFF2-40B4-BE49-F238E27FC236}">
                <a16:creationId xmlns:a16="http://schemas.microsoft.com/office/drawing/2014/main" id="{C9430318-D9BD-43EE-A662-0F94B233A75A}"/>
              </a:ext>
            </a:extLst>
          </p:cNvPr>
          <p:cNvSpPr/>
          <p:nvPr/>
        </p:nvSpPr>
        <p:spPr>
          <a:xfrm>
            <a:off x="5960787" y="2814144"/>
            <a:ext cx="1571698" cy="1160245"/>
          </a:xfrm>
          <a:custGeom>
            <a:avLst/>
            <a:gdLst>
              <a:gd name="connsiteX0" fmla="*/ 0 w 1330801"/>
              <a:gd name="connsiteY0" fmla="*/ 56700 h 567000"/>
              <a:gd name="connsiteX1" fmla="*/ 56700 w 1330801"/>
              <a:gd name="connsiteY1" fmla="*/ 0 h 567000"/>
              <a:gd name="connsiteX2" fmla="*/ 1274101 w 1330801"/>
              <a:gd name="connsiteY2" fmla="*/ 0 h 567000"/>
              <a:gd name="connsiteX3" fmla="*/ 1330801 w 1330801"/>
              <a:gd name="connsiteY3" fmla="*/ 56700 h 567000"/>
              <a:gd name="connsiteX4" fmla="*/ 1330801 w 1330801"/>
              <a:gd name="connsiteY4" fmla="*/ 510300 h 567000"/>
              <a:gd name="connsiteX5" fmla="*/ 1274101 w 1330801"/>
              <a:gd name="connsiteY5" fmla="*/ 567000 h 567000"/>
              <a:gd name="connsiteX6" fmla="*/ 56700 w 1330801"/>
              <a:gd name="connsiteY6" fmla="*/ 567000 h 567000"/>
              <a:gd name="connsiteX7" fmla="*/ 0 w 1330801"/>
              <a:gd name="connsiteY7" fmla="*/ 510300 h 567000"/>
              <a:gd name="connsiteX8" fmla="*/ 0 w 1330801"/>
              <a:gd name="connsiteY8" fmla="*/ 56700 h 5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801" h="567000">
                <a:moveTo>
                  <a:pt x="0" y="56700"/>
                </a:moveTo>
                <a:cubicBezTo>
                  <a:pt x="0" y="25385"/>
                  <a:pt x="25385" y="0"/>
                  <a:pt x="56700" y="0"/>
                </a:cubicBezTo>
                <a:lnTo>
                  <a:pt x="1274101" y="0"/>
                </a:lnTo>
                <a:cubicBezTo>
                  <a:pt x="1305416" y="0"/>
                  <a:pt x="1330801" y="25385"/>
                  <a:pt x="1330801" y="56700"/>
                </a:cubicBezTo>
                <a:lnTo>
                  <a:pt x="1330801" y="510300"/>
                </a:lnTo>
                <a:cubicBezTo>
                  <a:pt x="1330801" y="541615"/>
                  <a:pt x="1305416" y="567000"/>
                  <a:pt x="1274101" y="567000"/>
                </a:cubicBezTo>
                <a:lnTo>
                  <a:pt x="56700" y="567000"/>
                </a:lnTo>
                <a:cubicBezTo>
                  <a:pt x="25385" y="567000"/>
                  <a:pt x="0" y="541615"/>
                  <a:pt x="0" y="510300"/>
                </a:cubicBezTo>
                <a:lnTo>
                  <a:pt x="0" y="56700"/>
                </a:lnTo>
                <a:close/>
              </a:path>
            </a:pathLst>
          </a:custGeom>
          <a:solidFill>
            <a:schemeClr val="accent2">
              <a:alpha val="90000"/>
            </a:schemeClr>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167" tIns="52167" rIns="52167" bIns="52167" numCol="1" spcCol="1270" anchor="t" anchorCtr="0">
            <a:noAutofit/>
          </a:bodyPr>
          <a:lstStyle/>
          <a:p>
            <a:pPr marL="0" lvl="1" algn="l" defTabSz="222250">
              <a:lnSpc>
                <a:spcPct val="90000"/>
              </a:lnSpc>
              <a:spcBef>
                <a:spcPct val="0"/>
              </a:spcBef>
              <a:spcAft>
                <a:spcPct val="15000"/>
              </a:spcAft>
            </a:pPr>
            <a:r>
              <a:rPr lang="en-US" sz="1000" b="1" kern="1200" dirty="0">
                <a:solidFill>
                  <a:schemeClr val="bg1"/>
                </a:solidFill>
              </a:rPr>
              <a:t>Based on design, cost estimate &amp; schedule and pursuant to CEQA seek construction approval from:</a:t>
            </a:r>
          </a:p>
          <a:p>
            <a:pPr marL="57150" lvl="1" indent="-57150" algn="l" defTabSz="222250">
              <a:lnSpc>
                <a:spcPct val="90000"/>
              </a:lnSpc>
              <a:spcBef>
                <a:spcPct val="0"/>
              </a:spcBef>
              <a:spcAft>
                <a:spcPct val="15000"/>
              </a:spcAft>
              <a:buChar char="•"/>
            </a:pPr>
            <a:r>
              <a:rPr lang="en-US" sz="1000" b="1" kern="1200" dirty="0">
                <a:solidFill>
                  <a:schemeClr val="bg1"/>
                </a:solidFill>
              </a:rPr>
              <a:t>VC, Dean or Provost</a:t>
            </a:r>
          </a:p>
          <a:p>
            <a:pPr marL="57150" lvl="1" indent="-57150" algn="l" defTabSz="222250">
              <a:lnSpc>
                <a:spcPct val="90000"/>
              </a:lnSpc>
              <a:spcBef>
                <a:spcPct val="0"/>
              </a:spcBef>
              <a:spcAft>
                <a:spcPct val="15000"/>
              </a:spcAft>
              <a:buChar char="•"/>
            </a:pPr>
            <a:r>
              <a:rPr lang="en-US" sz="1000" b="1" kern="1200" dirty="0">
                <a:solidFill>
                  <a:schemeClr val="bg1"/>
                </a:solidFill>
              </a:rPr>
              <a:t>Chancellor</a:t>
            </a:r>
          </a:p>
        </p:txBody>
      </p:sp>
      <p:sp>
        <p:nvSpPr>
          <p:cNvPr id="18" name="Freeform: Shape 17">
            <a:extLst>
              <a:ext uri="{FF2B5EF4-FFF2-40B4-BE49-F238E27FC236}">
                <a16:creationId xmlns:a16="http://schemas.microsoft.com/office/drawing/2014/main" id="{55B5A834-4D9F-4B86-AB02-CB9B2F76705E}"/>
              </a:ext>
            </a:extLst>
          </p:cNvPr>
          <p:cNvSpPr/>
          <p:nvPr/>
        </p:nvSpPr>
        <p:spPr>
          <a:xfrm>
            <a:off x="8175427" y="1673562"/>
            <a:ext cx="1494469" cy="764843"/>
          </a:xfrm>
          <a:custGeom>
            <a:avLst/>
            <a:gdLst>
              <a:gd name="connsiteX0" fmla="*/ 0 w 1330801"/>
              <a:gd name="connsiteY0" fmla="*/ 112085 h 1120850"/>
              <a:gd name="connsiteX1" fmla="*/ 112085 w 1330801"/>
              <a:gd name="connsiteY1" fmla="*/ 0 h 1120850"/>
              <a:gd name="connsiteX2" fmla="*/ 1218716 w 1330801"/>
              <a:gd name="connsiteY2" fmla="*/ 0 h 1120850"/>
              <a:gd name="connsiteX3" fmla="*/ 1330801 w 1330801"/>
              <a:gd name="connsiteY3" fmla="*/ 112085 h 1120850"/>
              <a:gd name="connsiteX4" fmla="*/ 1330801 w 1330801"/>
              <a:gd name="connsiteY4" fmla="*/ 1008765 h 1120850"/>
              <a:gd name="connsiteX5" fmla="*/ 1218716 w 1330801"/>
              <a:gd name="connsiteY5" fmla="*/ 1120850 h 1120850"/>
              <a:gd name="connsiteX6" fmla="*/ 112085 w 1330801"/>
              <a:gd name="connsiteY6" fmla="*/ 1120850 h 1120850"/>
              <a:gd name="connsiteX7" fmla="*/ 0 w 1330801"/>
              <a:gd name="connsiteY7" fmla="*/ 1008765 h 1120850"/>
              <a:gd name="connsiteX8" fmla="*/ 0 w 1330801"/>
              <a:gd name="connsiteY8" fmla="*/ 112085 h 11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801" h="1120850">
                <a:moveTo>
                  <a:pt x="0" y="112085"/>
                </a:moveTo>
                <a:cubicBezTo>
                  <a:pt x="0" y="50182"/>
                  <a:pt x="50182" y="0"/>
                  <a:pt x="112085" y="0"/>
                </a:cubicBezTo>
                <a:lnTo>
                  <a:pt x="1218716" y="0"/>
                </a:lnTo>
                <a:cubicBezTo>
                  <a:pt x="1280619" y="0"/>
                  <a:pt x="1330801" y="50182"/>
                  <a:pt x="1330801" y="112085"/>
                </a:cubicBezTo>
                <a:lnTo>
                  <a:pt x="1330801" y="1008765"/>
                </a:lnTo>
                <a:cubicBezTo>
                  <a:pt x="1330801" y="1070668"/>
                  <a:pt x="1280619" y="1120850"/>
                  <a:pt x="1218716" y="1120850"/>
                </a:cubicBezTo>
                <a:lnTo>
                  <a:pt x="112085" y="1120850"/>
                </a:lnTo>
                <a:cubicBezTo>
                  <a:pt x="50182" y="1120850"/>
                  <a:pt x="0" y="1070668"/>
                  <a:pt x="0" y="1008765"/>
                </a:cubicBezTo>
                <a:lnTo>
                  <a:pt x="0" y="112085"/>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92667" numCol="1" spcCol="1270" anchor="t" anchorCtr="0">
            <a:noAutofit/>
          </a:bodyPr>
          <a:lstStyle/>
          <a:p>
            <a:pPr marL="0" lvl="0" indent="0" algn="l" defTabSz="222250">
              <a:lnSpc>
                <a:spcPct val="90000"/>
              </a:lnSpc>
              <a:spcBef>
                <a:spcPct val="0"/>
              </a:spcBef>
              <a:spcAft>
                <a:spcPct val="35000"/>
              </a:spcAft>
              <a:buNone/>
            </a:pPr>
            <a:r>
              <a:rPr lang="en-US" sz="1000" b="1" kern="1200" dirty="0">
                <a:solidFill>
                  <a:schemeClr val="bg1"/>
                </a:solidFill>
              </a:rPr>
              <a:t>Confirm Funding Source. Complete the Project</a:t>
            </a:r>
          </a:p>
        </p:txBody>
      </p:sp>
      <p:sp>
        <p:nvSpPr>
          <p:cNvPr id="19" name="Freeform: Shape 18">
            <a:extLst>
              <a:ext uri="{FF2B5EF4-FFF2-40B4-BE49-F238E27FC236}">
                <a16:creationId xmlns:a16="http://schemas.microsoft.com/office/drawing/2014/main" id="{8113B280-B343-41EA-A292-BCDBF4F1FB56}"/>
              </a:ext>
            </a:extLst>
          </p:cNvPr>
          <p:cNvSpPr/>
          <p:nvPr/>
        </p:nvSpPr>
        <p:spPr>
          <a:xfrm>
            <a:off x="8452430" y="2751226"/>
            <a:ext cx="1330801" cy="840862"/>
          </a:xfrm>
          <a:custGeom>
            <a:avLst/>
            <a:gdLst>
              <a:gd name="connsiteX0" fmla="*/ 0 w 1330801"/>
              <a:gd name="connsiteY0" fmla="*/ 56700 h 567000"/>
              <a:gd name="connsiteX1" fmla="*/ 56700 w 1330801"/>
              <a:gd name="connsiteY1" fmla="*/ 0 h 567000"/>
              <a:gd name="connsiteX2" fmla="*/ 1274101 w 1330801"/>
              <a:gd name="connsiteY2" fmla="*/ 0 h 567000"/>
              <a:gd name="connsiteX3" fmla="*/ 1330801 w 1330801"/>
              <a:gd name="connsiteY3" fmla="*/ 56700 h 567000"/>
              <a:gd name="connsiteX4" fmla="*/ 1330801 w 1330801"/>
              <a:gd name="connsiteY4" fmla="*/ 510300 h 567000"/>
              <a:gd name="connsiteX5" fmla="*/ 1274101 w 1330801"/>
              <a:gd name="connsiteY5" fmla="*/ 567000 h 567000"/>
              <a:gd name="connsiteX6" fmla="*/ 56700 w 1330801"/>
              <a:gd name="connsiteY6" fmla="*/ 567000 h 567000"/>
              <a:gd name="connsiteX7" fmla="*/ 0 w 1330801"/>
              <a:gd name="connsiteY7" fmla="*/ 510300 h 567000"/>
              <a:gd name="connsiteX8" fmla="*/ 0 w 1330801"/>
              <a:gd name="connsiteY8" fmla="*/ 56700 h 5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801" h="567000">
                <a:moveTo>
                  <a:pt x="0" y="56700"/>
                </a:moveTo>
                <a:cubicBezTo>
                  <a:pt x="0" y="25385"/>
                  <a:pt x="25385" y="0"/>
                  <a:pt x="56700" y="0"/>
                </a:cubicBezTo>
                <a:lnTo>
                  <a:pt x="1274101" y="0"/>
                </a:lnTo>
                <a:cubicBezTo>
                  <a:pt x="1305416" y="0"/>
                  <a:pt x="1330801" y="25385"/>
                  <a:pt x="1330801" y="56700"/>
                </a:cubicBezTo>
                <a:lnTo>
                  <a:pt x="1330801" y="510300"/>
                </a:lnTo>
                <a:cubicBezTo>
                  <a:pt x="1330801" y="541615"/>
                  <a:pt x="1305416" y="567000"/>
                  <a:pt x="1274101" y="567000"/>
                </a:cubicBezTo>
                <a:lnTo>
                  <a:pt x="56700" y="567000"/>
                </a:lnTo>
                <a:cubicBezTo>
                  <a:pt x="25385" y="567000"/>
                  <a:pt x="0" y="541615"/>
                  <a:pt x="0" y="510300"/>
                </a:cubicBezTo>
                <a:lnTo>
                  <a:pt x="0" y="56700"/>
                </a:lnTo>
                <a:close/>
              </a:path>
            </a:pathLst>
          </a:custGeom>
          <a:solidFill>
            <a:schemeClr val="accent2">
              <a:alpha val="90000"/>
            </a:schemeClr>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167" tIns="52167" rIns="52167" bIns="52167" numCol="1" spcCol="1270" anchor="t" anchorCtr="0">
            <a:noAutofit/>
          </a:bodyPr>
          <a:lstStyle/>
          <a:p>
            <a:pPr marL="57150" lvl="1" indent="-57150" algn="l" defTabSz="222250">
              <a:lnSpc>
                <a:spcPct val="90000"/>
              </a:lnSpc>
              <a:spcBef>
                <a:spcPct val="0"/>
              </a:spcBef>
              <a:spcAft>
                <a:spcPct val="15000"/>
              </a:spcAft>
              <a:buChar char="•"/>
            </a:pPr>
            <a:r>
              <a:rPr lang="en-US" sz="1000" b="1" kern="1200" dirty="0">
                <a:solidFill>
                  <a:schemeClr val="bg1"/>
                </a:solidFill>
              </a:rPr>
              <a:t>Update the space management system</a:t>
            </a:r>
          </a:p>
          <a:p>
            <a:pPr marL="57150" lvl="1" indent="-57150" algn="l" defTabSz="222250">
              <a:lnSpc>
                <a:spcPct val="90000"/>
              </a:lnSpc>
              <a:spcBef>
                <a:spcPct val="0"/>
              </a:spcBef>
              <a:spcAft>
                <a:spcPct val="15000"/>
              </a:spcAft>
              <a:buChar char="•"/>
            </a:pPr>
            <a:r>
              <a:rPr lang="en-US" sz="1000" b="1" kern="1200" dirty="0">
                <a:solidFill>
                  <a:schemeClr val="bg1"/>
                </a:solidFill>
              </a:rPr>
              <a:t> Occupy the space</a:t>
            </a:r>
          </a:p>
          <a:p>
            <a:pPr marL="57150" lvl="1" indent="-57150" algn="l" defTabSz="222250">
              <a:lnSpc>
                <a:spcPct val="90000"/>
              </a:lnSpc>
              <a:spcBef>
                <a:spcPct val="0"/>
              </a:spcBef>
              <a:spcAft>
                <a:spcPct val="15000"/>
              </a:spcAft>
              <a:buChar char="•"/>
            </a:pPr>
            <a:endParaRPr lang="en-US" sz="500" kern="1200" dirty="0"/>
          </a:p>
        </p:txBody>
      </p:sp>
      <p:sp>
        <p:nvSpPr>
          <p:cNvPr id="2" name="Title 1">
            <a:extLst>
              <a:ext uri="{FF2B5EF4-FFF2-40B4-BE49-F238E27FC236}">
                <a16:creationId xmlns:a16="http://schemas.microsoft.com/office/drawing/2014/main" id="{2189BEC5-3AD1-45B1-9173-F60D80121C84}"/>
              </a:ext>
            </a:extLst>
          </p:cNvPr>
          <p:cNvSpPr>
            <a:spLocks noGrp="1"/>
          </p:cNvSpPr>
          <p:nvPr>
            <p:ph type="title"/>
          </p:nvPr>
        </p:nvSpPr>
        <p:spPr>
          <a:xfrm>
            <a:off x="3423230" y="31452"/>
            <a:ext cx="10058400" cy="587584"/>
          </a:xfrm>
        </p:spPr>
        <p:txBody>
          <a:bodyPr/>
          <a:lstStyle/>
          <a:p>
            <a:r>
              <a:rPr lang="en-US" dirty="0"/>
              <a:t>Project Development and Approval Phases </a:t>
            </a:r>
          </a:p>
        </p:txBody>
      </p:sp>
      <p:sp>
        <p:nvSpPr>
          <p:cNvPr id="3" name="TextBox 2">
            <a:extLst>
              <a:ext uri="{FF2B5EF4-FFF2-40B4-BE49-F238E27FC236}">
                <a16:creationId xmlns:a16="http://schemas.microsoft.com/office/drawing/2014/main" id="{166D7F5A-44BF-486E-9B73-BB5BC9781E12}"/>
              </a:ext>
            </a:extLst>
          </p:cNvPr>
          <p:cNvSpPr txBox="1"/>
          <p:nvPr/>
        </p:nvSpPr>
        <p:spPr>
          <a:xfrm>
            <a:off x="1143895" y="953641"/>
            <a:ext cx="10128068" cy="923330"/>
          </a:xfrm>
          <a:prstGeom prst="rect">
            <a:avLst/>
          </a:prstGeom>
          <a:noFill/>
        </p:spPr>
        <p:txBody>
          <a:bodyPr wrap="square" rtlCol="0">
            <a:spAutoFit/>
          </a:bodyPr>
          <a:lstStyle/>
          <a:p>
            <a:r>
              <a:rPr lang="en-US" dirty="0"/>
              <a:t>Minor Capital, Relocation &amp; Faculty Lab Retrofit Projects (&gt;$35,000 and &lt;$1,000,000)</a:t>
            </a:r>
          </a:p>
          <a:p>
            <a:endParaRPr lang="en-US" dirty="0"/>
          </a:p>
          <a:p>
            <a:endParaRPr lang="en-US" dirty="0"/>
          </a:p>
        </p:txBody>
      </p:sp>
      <p:sp>
        <p:nvSpPr>
          <p:cNvPr id="20" name="Rectangle: Rounded Corners 19">
            <a:extLst>
              <a:ext uri="{FF2B5EF4-FFF2-40B4-BE49-F238E27FC236}">
                <a16:creationId xmlns:a16="http://schemas.microsoft.com/office/drawing/2014/main" id="{02712D77-BA5C-453A-AFE0-53A6128D028F}"/>
              </a:ext>
            </a:extLst>
          </p:cNvPr>
          <p:cNvSpPr/>
          <p:nvPr/>
        </p:nvSpPr>
        <p:spPr>
          <a:xfrm>
            <a:off x="1224037" y="1572020"/>
            <a:ext cx="1456968" cy="68184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Submit project or space request form to SCPRE</a:t>
            </a:r>
          </a:p>
        </p:txBody>
      </p:sp>
      <p:cxnSp>
        <p:nvCxnSpPr>
          <p:cNvPr id="32" name="Straight Arrow Connector 31">
            <a:extLst>
              <a:ext uri="{FF2B5EF4-FFF2-40B4-BE49-F238E27FC236}">
                <a16:creationId xmlns:a16="http://schemas.microsoft.com/office/drawing/2014/main" id="{3C399031-CBEA-4459-B505-0BC9E5DE4EA6}"/>
              </a:ext>
            </a:extLst>
          </p:cNvPr>
          <p:cNvCxnSpPr>
            <a:cxnSpLocks/>
          </p:cNvCxnSpPr>
          <p:nvPr/>
        </p:nvCxnSpPr>
        <p:spPr>
          <a:xfrm>
            <a:off x="2246811" y="2253864"/>
            <a:ext cx="0" cy="48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DDF242C-EE78-44F0-909C-ACC32E6F1B01}"/>
              </a:ext>
            </a:extLst>
          </p:cNvPr>
          <p:cNvCxnSpPr>
            <a:cxnSpLocks/>
          </p:cNvCxnSpPr>
          <p:nvPr/>
        </p:nvCxnSpPr>
        <p:spPr>
          <a:xfrm>
            <a:off x="4313653" y="2509547"/>
            <a:ext cx="0" cy="463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4EAAE865-8453-4AE9-88E8-0A10AC767194}"/>
              </a:ext>
            </a:extLst>
          </p:cNvPr>
          <p:cNvCxnSpPr>
            <a:cxnSpLocks/>
          </p:cNvCxnSpPr>
          <p:nvPr/>
        </p:nvCxnSpPr>
        <p:spPr>
          <a:xfrm flipV="1">
            <a:off x="2776001" y="2244178"/>
            <a:ext cx="647229" cy="5699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DA95FE1E-697B-4957-BA54-C409757B3221}"/>
              </a:ext>
            </a:extLst>
          </p:cNvPr>
          <p:cNvCxnSpPr>
            <a:cxnSpLocks/>
          </p:cNvCxnSpPr>
          <p:nvPr/>
        </p:nvCxnSpPr>
        <p:spPr>
          <a:xfrm flipV="1">
            <a:off x="7537009" y="2235392"/>
            <a:ext cx="647229" cy="5699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688FE1F-A3E9-417C-B07E-A92A35854E71}"/>
              </a:ext>
            </a:extLst>
          </p:cNvPr>
          <p:cNvCxnSpPr/>
          <p:nvPr/>
        </p:nvCxnSpPr>
        <p:spPr>
          <a:xfrm>
            <a:off x="6905897" y="2498336"/>
            <a:ext cx="0" cy="312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81BA08B-5863-468F-92BD-44C79A0DCAB2}"/>
              </a:ext>
            </a:extLst>
          </p:cNvPr>
          <p:cNvCxnSpPr/>
          <p:nvPr/>
        </p:nvCxnSpPr>
        <p:spPr>
          <a:xfrm>
            <a:off x="9013371" y="2438405"/>
            <a:ext cx="0" cy="312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4" name="Graphic 63" descr="Modern architecture with solid fill">
            <a:extLst>
              <a:ext uri="{FF2B5EF4-FFF2-40B4-BE49-F238E27FC236}">
                <a16:creationId xmlns:a16="http://schemas.microsoft.com/office/drawing/2014/main" id="{76A61AF0-2D48-4928-AC7F-72A2F085A8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26925" y="2677688"/>
            <a:ext cx="914400" cy="914400"/>
          </a:xfrm>
          <a:prstGeom prst="rect">
            <a:avLst/>
          </a:prstGeom>
        </p:spPr>
      </p:pic>
      <p:cxnSp>
        <p:nvCxnSpPr>
          <p:cNvPr id="66" name="Straight Arrow Connector 65">
            <a:extLst>
              <a:ext uri="{FF2B5EF4-FFF2-40B4-BE49-F238E27FC236}">
                <a16:creationId xmlns:a16="http://schemas.microsoft.com/office/drawing/2014/main" id="{E1AE352B-E212-42F4-84DD-7C88929EB679}"/>
              </a:ext>
            </a:extLst>
          </p:cNvPr>
          <p:cNvCxnSpPr>
            <a:cxnSpLocks/>
            <a:endCxn id="64" idx="1"/>
          </p:cNvCxnSpPr>
          <p:nvPr/>
        </p:nvCxnSpPr>
        <p:spPr>
          <a:xfrm>
            <a:off x="9783231" y="3134888"/>
            <a:ext cx="443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AEDB1C24-7DD8-4C4B-A09C-05D58AF5C9CF}"/>
              </a:ext>
            </a:extLst>
          </p:cNvPr>
          <p:cNvSpPr/>
          <p:nvPr/>
        </p:nvSpPr>
        <p:spPr>
          <a:xfrm>
            <a:off x="3248297" y="1412240"/>
            <a:ext cx="2130712" cy="2786801"/>
          </a:xfrm>
          <a:prstGeom prst="roundRect">
            <a:avLst/>
          </a:prstGeom>
          <a:noFill/>
          <a:ln w="28575">
            <a:solidFill>
              <a:srgbClr val="6AB3E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6B559E7C-7677-4D41-B62A-2F622D6F13FB}"/>
              </a:ext>
            </a:extLst>
          </p:cNvPr>
          <p:cNvSpPr txBox="1"/>
          <p:nvPr/>
        </p:nvSpPr>
        <p:spPr>
          <a:xfrm>
            <a:off x="3411751" y="4358822"/>
            <a:ext cx="1800565" cy="861774"/>
          </a:xfrm>
          <a:prstGeom prst="rect">
            <a:avLst/>
          </a:prstGeom>
          <a:noFill/>
        </p:spPr>
        <p:txBody>
          <a:bodyPr wrap="square" rtlCol="0">
            <a:spAutoFit/>
          </a:bodyPr>
          <a:lstStyle/>
          <a:p>
            <a:pPr algn="just"/>
            <a:r>
              <a:rPr lang="en-US" sz="1000" dirty="0"/>
              <a:t>Many projects will occur at existing sites in existing buildings.  When a new site is necessary  this step must be followed.</a:t>
            </a:r>
          </a:p>
        </p:txBody>
      </p:sp>
      <p:sp>
        <p:nvSpPr>
          <p:cNvPr id="8" name="TextBox 7">
            <a:extLst>
              <a:ext uri="{FF2B5EF4-FFF2-40B4-BE49-F238E27FC236}">
                <a16:creationId xmlns:a16="http://schemas.microsoft.com/office/drawing/2014/main" id="{BC016A4D-FD15-48E8-AEB2-2C54DAFCF5DD}"/>
              </a:ext>
            </a:extLst>
          </p:cNvPr>
          <p:cNvSpPr txBox="1"/>
          <p:nvPr/>
        </p:nvSpPr>
        <p:spPr>
          <a:xfrm>
            <a:off x="1224037" y="5547360"/>
            <a:ext cx="10047926" cy="553998"/>
          </a:xfrm>
          <a:prstGeom prst="rect">
            <a:avLst/>
          </a:prstGeom>
          <a:noFill/>
        </p:spPr>
        <p:txBody>
          <a:bodyPr wrap="square" rtlCol="0">
            <a:spAutoFit/>
          </a:bodyPr>
          <a:lstStyle/>
          <a:p>
            <a:r>
              <a:rPr lang="en-US" sz="1500" dirty="0"/>
              <a:t>Many of the 2020 backfill projects completed this past year are examples of Minor Capital Projects – e.g. Relocating the Advising Center.</a:t>
            </a:r>
          </a:p>
        </p:txBody>
      </p:sp>
    </p:spTree>
    <p:extLst>
      <p:ext uri="{BB962C8B-B14F-4D97-AF65-F5344CB8AC3E}">
        <p14:creationId xmlns:p14="http://schemas.microsoft.com/office/powerpoint/2010/main" val="198585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8F18B712-5D59-42D5-B1A5-3CC4C0A04B0D}"/>
              </a:ext>
            </a:extLst>
          </p:cNvPr>
          <p:cNvCxnSpPr/>
          <p:nvPr/>
        </p:nvCxnSpPr>
        <p:spPr>
          <a:xfrm>
            <a:off x="10136777" y="2913816"/>
            <a:ext cx="0" cy="40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E4A1091-C459-4694-8366-7963BF4D8171}"/>
              </a:ext>
            </a:extLst>
          </p:cNvPr>
          <p:cNvCxnSpPr/>
          <p:nvPr/>
        </p:nvCxnSpPr>
        <p:spPr>
          <a:xfrm>
            <a:off x="8477794" y="2913816"/>
            <a:ext cx="0" cy="40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72AE7C-7CE5-4A4A-B40C-F26A3C9FE241}"/>
              </a:ext>
            </a:extLst>
          </p:cNvPr>
          <p:cNvCxnSpPr/>
          <p:nvPr/>
        </p:nvCxnSpPr>
        <p:spPr>
          <a:xfrm>
            <a:off x="6348549" y="2913816"/>
            <a:ext cx="0" cy="40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605152D2-12F3-4D8B-9C2D-2D03BB3B87C4}"/>
              </a:ext>
            </a:extLst>
          </p:cNvPr>
          <p:cNvCxnSpPr>
            <a:cxnSpLocks/>
          </p:cNvCxnSpPr>
          <p:nvPr/>
        </p:nvCxnSpPr>
        <p:spPr>
          <a:xfrm flipV="1">
            <a:off x="4730849" y="2689824"/>
            <a:ext cx="719494" cy="6930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4BEDEC-604F-47FC-91AF-647A0105DC8C}"/>
              </a:ext>
            </a:extLst>
          </p:cNvPr>
          <p:cNvSpPr>
            <a:spLocks noGrp="1"/>
          </p:cNvSpPr>
          <p:nvPr>
            <p:ph type="title"/>
          </p:nvPr>
        </p:nvSpPr>
        <p:spPr>
          <a:xfrm>
            <a:off x="3448594" y="63306"/>
            <a:ext cx="10058400" cy="587584"/>
          </a:xfrm>
        </p:spPr>
        <p:txBody>
          <a:bodyPr/>
          <a:lstStyle/>
          <a:p>
            <a:r>
              <a:rPr lang="en-US" dirty="0"/>
              <a:t>Project Development and Approval Phases</a:t>
            </a:r>
          </a:p>
        </p:txBody>
      </p:sp>
      <p:sp>
        <p:nvSpPr>
          <p:cNvPr id="4" name="TextBox 3">
            <a:extLst>
              <a:ext uri="{FF2B5EF4-FFF2-40B4-BE49-F238E27FC236}">
                <a16:creationId xmlns:a16="http://schemas.microsoft.com/office/drawing/2014/main" id="{642D408C-6F17-4C49-84B2-7D1FD8EFA531}"/>
              </a:ext>
            </a:extLst>
          </p:cNvPr>
          <p:cNvSpPr txBox="1"/>
          <p:nvPr/>
        </p:nvSpPr>
        <p:spPr>
          <a:xfrm>
            <a:off x="1323703" y="1097281"/>
            <a:ext cx="8305074" cy="1200329"/>
          </a:xfrm>
          <a:prstGeom prst="rect">
            <a:avLst/>
          </a:prstGeom>
          <a:noFill/>
        </p:spPr>
        <p:txBody>
          <a:bodyPr wrap="square" rtlCol="0">
            <a:spAutoFit/>
          </a:bodyPr>
          <a:lstStyle/>
          <a:p>
            <a:r>
              <a:rPr lang="en-US" dirty="0"/>
              <a:t>Campus  Small Capital Projects (&gt;$1,000,000 and &lt;$10,000,000) – for example, the MVPGR Pavilion Project </a:t>
            </a:r>
          </a:p>
          <a:p>
            <a:endParaRPr lang="en-US" dirty="0"/>
          </a:p>
          <a:p>
            <a:endParaRPr lang="en-US" dirty="0"/>
          </a:p>
        </p:txBody>
      </p:sp>
      <p:sp>
        <p:nvSpPr>
          <p:cNvPr id="7" name="Freeform: Shape 6">
            <a:extLst>
              <a:ext uri="{FF2B5EF4-FFF2-40B4-BE49-F238E27FC236}">
                <a16:creationId xmlns:a16="http://schemas.microsoft.com/office/drawing/2014/main" id="{CE715645-F669-4ED7-8DC1-CF4132CF9E6B}"/>
              </a:ext>
            </a:extLst>
          </p:cNvPr>
          <p:cNvSpPr/>
          <p:nvPr/>
        </p:nvSpPr>
        <p:spPr>
          <a:xfrm>
            <a:off x="1415538" y="2116861"/>
            <a:ext cx="1423258" cy="796957"/>
          </a:xfrm>
          <a:custGeom>
            <a:avLst/>
            <a:gdLst>
              <a:gd name="connsiteX0" fmla="*/ 0 w 1121361"/>
              <a:gd name="connsiteY0" fmla="*/ 60617 h 606169"/>
              <a:gd name="connsiteX1" fmla="*/ 60617 w 1121361"/>
              <a:gd name="connsiteY1" fmla="*/ 0 h 606169"/>
              <a:gd name="connsiteX2" fmla="*/ 1060744 w 1121361"/>
              <a:gd name="connsiteY2" fmla="*/ 0 h 606169"/>
              <a:gd name="connsiteX3" fmla="*/ 1121361 w 1121361"/>
              <a:gd name="connsiteY3" fmla="*/ 60617 h 606169"/>
              <a:gd name="connsiteX4" fmla="*/ 1121361 w 1121361"/>
              <a:gd name="connsiteY4" fmla="*/ 545552 h 606169"/>
              <a:gd name="connsiteX5" fmla="*/ 1060744 w 1121361"/>
              <a:gd name="connsiteY5" fmla="*/ 606169 h 606169"/>
              <a:gd name="connsiteX6" fmla="*/ 60617 w 1121361"/>
              <a:gd name="connsiteY6" fmla="*/ 606169 h 606169"/>
              <a:gd name="connsiteX7" fmla="*/ 0 w 1121361"/>
              <a:gd name="connsiteY7" fmla="*/ 545552 h 606169"/>
              <a:gd name="connsiteX8" fmla="*/ 0 w 1121361"/>
              <a:gd name="connsiteY8" fmla="*/ 60617 h 60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361" h="606169">
                <a:moveTo>
                  <a:pt x="0" y="60617"/>
                </a:moveTo>
                <a:cubicBezTo>
                  <a:pt x="0" y="27139"/>
                  <a:pt x="27139" y="0"/>
                  <a:pt x="60617" y="0"/>
                </a:cubicBezTo>
                <a:lnTo>
                  <a:pt x="1060744" y="0"/>
                </a:lnTo>
                <a:cubicBezTo>
                  <a:pt x="1094222" y="0"/>
                  <a:pt x="1121361" y="27139"/>
                  <a:pt x="1121361" y="60617"/>
                </a:cubicBezTo>
                <a:lnTo>
                  <a:pt x="1121361" y="545552"/>
                </a:lnTo>
                <a:cubicBezTo>
                  <a:pt x="1121361" y="579030"/>
                  <a:pt x="1094222" y="606169"/>
                  <a:pt x="1060744" y="606169"/>
                </a:cubicBezTo>
                <a:lnTo>
                  <a:pt x="60617" y="606169"/>
                </a:lnTo>
                <a:cubicBezTo>
                  <a:pt x="27139" y="606169"/>
                  <a:pt x="0" y="579030"/>
                  <a:pt x="0" y="545552"/>
                </a:cubicBezTo>
                <a:lnTo>
                  <a:pt x="0" y="60617"/>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672" tIns="42672" rIns="42672" bIns="224917" numCol="1" spcCol="1270" anchor="t" anchorCtr="0">
            <a:noAutofit/>
          </a:bodyPr>
          <a:lstStyle/>
          <a:p>
            <a:pPr marL="0" lvl="0" indent="0" algn="l" defTabSz="266700">
              <a:lnSpc>
                <a:spcPct val="90000"/>
              </a:lnSpc>
              <a:spcBef>
                <a:spcPct val="0"/>
              </a:spcBef>
              <a:spcAft>
                <a:spcPct val="35000"/>
              </a:spcAft>
              <a:buNone/>
            </a:pPr>
            <a:r>
              <a:rPr lang="en-US" sz="1000" b="1" kern="1200" dirty="0">
                <a:solidFill>
                  <a:schemeClr val="bg1"/>
                </a:solidFill>
              </a:rPr>
              <a:t>Submit Project or Space Request Form to SCPRE</a:t>
            </a:r>
          </a:p>
        </p:txBody>
      </p:sp>
      <p:sp>
        <p:nvSpPr>
          <p:cNvPr id="8" name="Freeform: Shape 7">
            <a:extLst>
              <a:ext uri="{FF2B5EF4-FFF2-40B4-BE49-F238E27FC236}">
                <a16:creationId xmlns:a16="http://schemas.microsoft.com/office/drawing/2014/main" id="{FDBAC27B-F330-4BDC-875B-7CD9F84359B3}"/>
              </a:ext>
            </a:extLst>
          </p:cNvPr>
          <p:cNvSpPr/>
          <p:nvPr/>
        </p:nvSpPr>
        <p:spPr>
          <a:xfrm>
            <a:off x="1449054" y="3317190"/>
            <a:ext cx="1955273" cy="1599320"/>
          </a:xfrm>
          <a:custGeom>
            <a:avLst/>
            <a:gdLst>
              <a:gd name="connsiteX0" fmla="*/ 0 w 1121361"/>
              <a:gd name="connsiteY0" fmla="*/ 112136 h 1142100"/>
              <a:gd name="connsiteX1" fmla="*/ 112136 w 1121361"/>
              <a:gd name="connsiteY1" fmla="*/ 0 h 1142100"/>
              <a:gd name="connsiteX2" fmla="*/ 1009225 w 1121361"/>
              <a:gd name="connsiteY2" fmla="*/ 0 h 1142100"/>
              <a:gd name="connsiteX3" fmla="*/ 1121361 w 1121361"/>
              <a:gd name="connsiteY3" fmla="*/ 112136 h 1142100"/>
              <a:gd name="connsiteX4" fmla="*/ 1121361 w 1121361"/>
              <a:gd name="connsiteY4" fmla="*/ 1029964 h 1142100"/>
              <a:gd name="connsiteX5" fmla="*/ 1009225 w 1121361"/>
              <a:gd name="connsiteY5" fmla="*/ 1142100 h 1142100"/>
              <a:gd name="connsiteX6" fmla="*/ 112136 w 1121361"/>
              <a:gd name="connsiteY6" fmla="*/ 1142100 h 1142100"/>
              <a:gd name="connsiteX7" fmla="*/ 0 w 1121361"/>
              <a:gd name="connsiteY7" fmla="*/ 1029964 h 1142100"/>
              <a:gd name="connsiteX8" fmla="*/ 0 w 1121361"/>
              <a:gd name="connsiteY8" fmla="*/ 112136 h 11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361" h="1142100">
                <a:moveTo>
                  <a:pt x="0" y="112136"/>
                </a:moveTo>
                <a:cubicBezTo>
                  <a:pt x="0" y="50205"/>
                  <a:pt x="50205" y="0"/>
                  <a:pt x="112136" y="0"/>
                </a:cubicBezTo>
                <a:lnTo>
                  <a:pt x="1009225" y="0"/>
                </a:lnTo>
                <a:cubicBezTo>
                  <a:pt x="1071156" y="0"/>
                  <a:pt x="1121361" y="50205"/>
                  <a:pt x="1121361" y="112136"/>
                </a:cubicBezTo>
                <a:lnTo>
                  <a:pt x="1121361" y="1029964"/>
                </a:lnTo>
                <a:cubicBezTo>
                  <a:pt x="1121361" y="1091895"/>
                  <a:pt x="1071156" y="1142100"/>
                  <a:pt x="1009225" y="1142100"/>
                </a:cubicBezTo>
                <a:lnTo>
                  <a:pt x="112136" y="1142100"/>
                </a:lnTo>
                <a:cubicBezTo>
                  <a:pt x="50205" y="1142100"/>
                  <a:pt x="0" y="1091895"/>
                  <a:pt x="0" y="1029964"/>
                </a:cubicBezTo>
                <a:lnTo>
                  <a:pt x="0" y="112136"/>
                </a:lnTo>
                <a:close/>
              </a:path>
            </a:pathLst>
          </a:custGeom>
          <a:solidFill>
            <a:schemeClr val="accent2">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516" tIns="75516" rIns="75516" bIns="75516" numCol="1" spcCol="1270" anchor="t" anchorCtr="0">
            <a:noAutofit/>
          </a:bodyPr>
          <a:lstStyle/>
          <a:p>
            <a:pPr marL="0" lvl="1" algn="l" defTabSz="266700">
              <a:lnSpc>
                <a:spcPct val="90000"/>
              </a:lnSpc>
              <a:spcBef>
                <a:spcPct val="0"/>
              </a:spcBef>
              <a:spcAft>
                <a:spcPct val="15000"/>
              </a:spcAft>
            </a:pPr>
            <a:r>
              <a:rPr lang="en-US" sz="1000" b="1" kern="1200" dirty="0">
                <a:solidFill>
                  <a:schemeClr val="bg1"/>
                </a:solidFill>
              </a:rPr>
              <a:t>SCPRE clarifies project scope, ROM budget  and funding strategy, logistical constraints, schedule targets. </a:t>
            </a:r>
          </a:p>
          <a:p>
            <a:pPr marL="0" lvl="1" algn="l" defTabSz="266700">
              <a:lnSpc>
                <a:spcPct val="90000"/>
              </a:lnSpc>
              <a:spcBef>
                <a:spcPct val="0"/>
              </a:spcBef>
              <a:spcAft>
                <a:spcPct val="15000"/>
              </a:spcAft>
            </a:pPr>
            <a:r>
              <a:rPr lang="en-US" sz="1000" b="1" kern="1200" dirty="0">
                <a:solidFill>
                  <a:schemeClr val="bg1"/>
                </a:solidFill>
              </a:rPr>
              <a:t>Project Scope document is used to seek approval to launch the project from:</a:t>
            </a:r>
          </a:p>
          <a:p>
            <a:pPr marL="114300" lvl="2" indent="-57150" algn="l" defTabSz="266700">
              <a:lnSpc>
                <a:spcPct val="90000"/>
              </a:lnSpc>
              <a:spcBef>
                <a:spcPct val="0"/>
              </a:spcBef>
              <a:spcAft>
                <a:spcPct val="15000"/>
              </a:spcAft>
              <a:buChar char="•"/>
            </a:pPr>
            <a:r>
              <a:rPr lang="en-US" sz="1000" b="1" kern="1200" dirty="0">
                <a:solidFill>
                  <a:schemeClr val="bg1"/>
                </a:solidFill>
              </a:rPr>
              <a:t>Project Sponsor</a:t>
            </a:r>
          </a:p>
          <a:p>
            <a:pPr marL="114300" lvl="2" indent="-57150" algn="l" defTabSz="266700">
              <a:lnSpc>
                <a:spcPct val="90000"/>
              </a:lnSpc>
              <a:spcBef>
                <a:spcPct val="0"/>
              </a:spcBef>
              <a:spcAft>
                <a:spcPct val="15000"/>
              </a:spcAft>
              <a:buChar char="•"/>
            </a:pPr>
            <a:r>
              <a:rPr lang="en-US" sz="1000" b="1" kern="1200" dirty="0">
                <a:solidFill>
                  <a:schemeClr val="bg1"/>
                </a:solidFill>
              </a:rPr>
              <a:t>VC POPD</a:t>
            </a:r>
          </a:p>
        </p:txBody>
      </p:sp>
      <p:sp>
        <p:nvSpPr>
          <p:cNvPr id="10" name="Freeform: Shape 9">
            <a:extLst>
              <a:ext uri="{FF2B5EF4-FFF2-40B4-BE49-F238E27FC236}">
                <a16:creationId xmlns:a16="http://schemas.microsoft.com/office/drawing/2014/main" id="{676543D8-0A3D-4CFB-95E0-FE9AE9253993}"/>
              </a:ext>
            </a:extLst>
          </p:cNvPr>
          <p:cNvSpPr/>
          <p:nvPr/>
        </p:nvSpPr>
        <p:spPr>
          <a:xfrm>
            <a:off x="3571245" y="2116860"/>
            <a:ext cx="1423258" cy="939229"/>
          </a:xfrm>
          <a:custGeom>
            <a:avLst/>
            <a:gdLst>
              <a:gd name="connsiteX0" fmla="*/ 0 w 1121361"/>
              <a:gd name="connsiteY0" fmla="*/ 60617 h 606169"/>
              <a:gd name="connsiteX1" fmla="*/ 60617 w 1121361"/>
              <a:gd name="connsiteY1" fmla="*/ 0 h 606169"/>
              <a:gd name="connsiteX2" fmla="*/ 1060744 w 1121361"/>
              <a:gd name="connsiteY2" fmla="*/ 0 h 606169"/>
              <a:gd name="connsiteX3" fmla="*/ 1121361 w 1121361"/>
              <a:gd name="connsiteY3" fmla="*/ 60617 h 606169"/>
              <a:gd name="connsiteX4" fmla="*/ 1121361 w 1121361"/>
              <a:gd name="connsiteY4" fmla="*/ 545552 h 606169"/>
              <a:gd name="connsiteX5" fmla="*/ 1060744 w 1121361"/>
              <a:gd name="connsiteY5" fmla="*/ 606169 h 606169"/>
              <a:gd name="connsiteX6" fmla="*/ 60617 w 1121361"/>
              <a:gd name="connsiteY6" fmla="*/ 606169 h 606169"/>
              <a:gd name="connsiteX7" fmla="*/ 0 w 1121361"/>
              <a:gd name="connsiteY7" fmla="*/ 545552 h 606169"/>
              <a:gd name="connsiteX8" fmla="*/ 0 w 1121361"/>
              <a:gd name="connsiteY8" fmla="*/ 60617 h 60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361" h="606169">
                <a:moveTo>
                  <a:pt x="0" y="60617"/>
                </a:moveTo>
                <a:cubicBezTo>
                  <a:pt x="0" y="27139"/>
                  <a:pt x="27139" y="0"/>
                  <a:pt x="60617" y="0"/>
                </a:cubicBezTo>
                <a:lnTo>
                  <a:pt x="1060744" y="0"/>
                </a:lnTo>
                <a:cubicBezTo>
                  <a:pt x="1094222" y="0"/>
                  <a:pt x="1121361" y="27139"/>
                  <a:pt x="1121361" y="60617"/>
                </a:cubicBezTo>
                <a:lnTo>
                  <a:pt x="1121361" y="545552"/>
                </a:lnTo>
                <a:cubicBezTo>
                  <a:pt x="1121361" y="579030"/>
                  <a:pt x="1094222" y="606169"/>
                  <a:pt x="1060744" y="606169"/>
                </a:cubicBezTo>
                <a:lnTo>
                  <a:pt x="60617" y="606169"/>
                </a:lnTo>
                <a:cubicBezTo>
                  <a:pt x="27139" y="606169"/>
                  <a:pt x="0" y="579030"/>
                  <a:pt x="0" y="545552"/>
                </a:cubicBezTo>
                <a:lnTo>
                  <a:pt x="0" y="60617"/>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672" tIns="42672" rIns="42672" bIns="224917" numCol="1" spcCol="1270" anchor="t" anchorCtr="0">
            <a:noAutofit/>
          </a:bodyPr>
          <a:lstStyle/>
          <a:p>
            <a:pPr marL="0" lvl="0" indent="0" algn="l" defTabSz="222250">
              <a:lnSpc>
                <a:spcPct val="90000"/>
              </a:lnSpc>
              <a:spcBef>
                <a:spcPct val="0"/>
              </a:spcBef>
              <a:spcAft>
                <a:spcPct val="35000"/>
              </a:spcAft>
              <a:buNone/>
            </a:pPr>
            <a:r>
              <a:rPr lang="en-US" sz="1000" b="1" kern="1200" dirty="0">
                <a:solidFill>
                  <a:schemeClr val="bg1"/>
                </a:solidFill>
              </a:rPr>
              <a:t>Identify site development requirements and constraints, complete initial environmental evaluation</a:t>
            </a:r>
          </a:p>
        </p:txBody>
      </p:sp>
      <p:sp>
        <p:nvSpPr>
          <p:cNvPr id="11" name="Freeform: Shape 10">
            <a:extLst>
              <a:ext uri="{FF2B5EF4-FFF2-40B4-BE49-F238E27FC236}">
                <a16:creationId xmlns:a16="http://schemas.microsoft.com/office/drawing/2014/main" id="{DA3AA6BF-0D65-4221-9878-1E0BB633F6F9}"/>
              </a:ext>
            </a:extLst>
          </p:cNvPr>
          <p:cNvSpPr/>
          <p:nvPr/>
        </p:nvSpPr>
        <p:spPr>
          <a:xfrm>
            <a:off x="3784382" y="3318180"/>
            <a:ext cx="1332254" cy="1019580"/>
          </a:xfrm>
          <a:custGeom>
            <a:avLst/>
            <a:gdLst>
              <a:gd name="connsiteX0" fmla="*/ 0 w 1121361"/>
              <a:gd name="connsiteY0" fmla="*/ 112136 h 1142100"/>
              <a:gd name="connsiteX1" fmla="*/ 112136 w 1121361"/>
              <a:gd name="connsiteY1" fmla="*/ 0 h 1142100"/>
              <a:gd name="connsiteX2" fmla="*/ 1009225 w 1121361"/>
              <a:gd name="connsiteY2" fmla="*/ 0 h 1142100"/>
              <a:gd name="connsiteX3" fmla="*/ 1121361 w 1121361"/>
              <a:gd name="connsiteY3" fmla="*/ 112136 h 1142100"/>
              <a:gd name="connsiteX4" fmla="*/ 1121361 w 1121361"/>
              <a:gd name="connsiteY4" fmla="*/ 1029964 h 1142100"/>
              <a:gd name="connsiteX5" fmla="*/ 1009225 w 1121361"/>
              <a:gd name="connsiteY5" fmla="*/ 1142100 h 1142100"/>
              <a:gd name="connsiteX6" fmla="*/ 112136 w 1121361"/>
              <a:gd name="connsiteY6" fmla="*/ 1142100 h 1142100"/>
              <a:gd name="connsiteX7" fmla="*/ 0 w 1121361"/>
              <a:gd name="connsiteY7" fmla="*/ 1029964 h 1142100"/>
              <a:gd name="connsiteX8" fmla="*/ 0 w 1121361"/>
              <a:gd name="connsiteY8" fmla="*/ 112136 h 11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361" h="1142100">
                <a:moveTo>
                  <a:pt x="0" y="112136"/>
                </a:moveTo>
                <a:cubicBezTo>
                  <a:pt x="0" y="50205"/>
                  <a:pt x="50205" y="0"/>
                  <a:pt x="112136" y="0"/>
                </a:cubicBezTo>
                <a:lnTo>
                  <a:pt x="1009225" y="0"/>
                </a:lnTo>
                <a:cubicBezTo>
                  <a:pt x="1071156" y="0"/>
                  <a:pt x="1121361" y="50205"/>
                  <a:pt x="1121361" y="112136"/>
                </a:cubicBezTo>
                <a:lnTo>
                  <a:pt x="1121361" y="1029964"/>
                </a:lnTo>
                <a:cubicBezTo>
                  <a:pt x="1121361" y="1091895"/>
                  <a:pt x="1071156" y="1142100"/>
                  <a:pt x="1009225" y="1142100"/>
                </a:cubicBezTo>
                <a:lnTo>
                  <a:pt x="112136" y="1142100"/>
                </a:lnTo>
                <a:cubicBezTo>
                  <a:pt x="50205" y="1142100"/>
                  <a:pt x="0" y="1091895"/>
                  <a:pt x="0" y="1029964"/>
                </a:cubicBezTo>
                <a:lnTo>
                  <a:pt x="0" y="112136"/>
                </a:lnTo>
                <a:close/>
              </a:path>
            </a:pathLst>
          </a:custGeom>
          <a:solidFill>
            <a:schemeClr val="accent2">
              <a:alpha val="90000"/>
            </a:schemeClr>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516" tIns="75516" rIns="75516" bIns="75516" numCol="1" spcCol="1270" anchor="t" anchorCtr="0">
            <a:noAutofit/>
          </a:bodyPr>
          <a:lstStyle/>
          <a:p>
            <a:pPr marL="0" lvl="1" algn="l" defTabSz="266700">
              <a:lnSpc>
                <a:spcPct val="90000"/>
              </a:lnSpc>
              <a:spcBef>
                <a:spcPct val="0"/>
              </a:spcBef>
              <a:spcAft>
                <a:spcPct val="15000"/>
              </a:spcAft>
            </a:pPr>
            <a:r>
              <a:rPr lang="en-US" sz="1000" b="1" kern="1200" dirty="0">
                <a:solidFill>
                  <a:schemeClr val="bg1"/>
                </a:solidFill>
              </a:rPr>
              <a:t>Seek Project Study Site Approval from:</a:t>
            </a:r>
          </a:p>
          <a:p>
            <a:pPr marL="114300" lvl="2" indent="-57150" algn="l" defTabSz="266700">
              <a:lnSpc>
                <a:spcPct val="90000"/>
              </a:lnSpc>
              <a:spcBef>
                <a:spcPct val="0"/>
              </a:spcBef>
              <a:spcAft>
                <a:spcPct val="15000"/>
              </a:spcAft>
              <a:buChar char="•"/>
            </a:pPr>
            <a:r>
              <a:rPr lang="en-US" sz="1000" b="1" kern="1200" dirty="0">
                <a:solidFill>
                  <a:schemeClr val="bg1"/>
                </a:solidFill>
              </a:rPr>
              <a:t> CACLU</a:t>
            </a:r>
          </a:p>
          <a:p>
            <a:pPr marL="114300" lvl="2" indent="-57150" algn="l" defTabSz="266700">
              <a:lnSpc>
                <a:spcPct val="90000"/>
              </a:lnSpc>
              <a:spcBef>
                <a:spcPct val="0"/>
              </a:spcBef>
              <a:spcAft>
                <a:spcPct val="15000"/>
              </a:spcAft>
              <a:buChar char="•"/>
            </a:pPr>
            <a:r>
              <a:rPr lang="en-US" sz="1000" b="1" kern="1200" dirty="0">
                <a:solidFill>
                  <a:schemeClr val="bg1"/>
                </a:solidFill>
              </a:rPr>
              <a:t>Campus Architect</a:t>
            </a:r>
          </a:p>
          <a:p>
            <a:pPr marL="114300" lvl="2" indent="-57150" algn="l" defTabSz="266700">
              <a:lnSpc>
                <a:spcPct val="90000"/>
              </a:lnSpc>
              <a:spcBef>
                <a:spcPct val="0"/>
              </a:spcBef>
              <a:spcAft>
                <a:spcPct val="15000"/>
              </a:spcAft>
              <a:buChar char="•"/>
            </a:pPr>
            <a:r>
              <a:rPr lang="en-US" sz="1000" b="1" kern="1200" dirty="0">
                <a:solidFill>
                  <a:schemeClr val="bg1"/>
                </a:solidFill>
              </a:rPr>
              <a:t>Chancellor</a:t>
            </a:r>
          </a:p>
        </p:txBody>
      </p:sp>
      <p:sp>
        <p:nvSpPr>
          <p:cNvPr id="13" name="Freeform: Shape 12">
            <a:extLst>
              <a:ext uri="{FF2B5EF4-FFF2-40B4-BE49-F238E27FC236}">
                <a16:creationId xmlns:a16="http://schemas.microsoft.com/office/drawing/2014/main" id="{A2E17AA3-47E3-4608-AB20-7B01C112451F}"/>
              </a:ext>
            </a:extLst>
          </p:cNvPr>
          <p:cNvSpPr/>
          <p:nvPr/>
        </p:nvSpPr>
        <p:spPr>
          <a:xfrm>
            <a:off x="5476240" y="2090273"/>
            <a:ext cx="1423258" cy="939228"/>
          </a:xfrm>
          <a:custGeom>
            <a:avLst/>
            <a:gdLst>
              <a:gd name="connsiteX0" fmla="*/ 0 w 1121361"/>
              <a:gd name="connsiteY0" fmla="*/ 60617 h 606169"/>
              <a:gd name="connsiteX1" fmla="*/ 60617 w 1121361"/>
              <a:gd name="connsiteY1" fmla="*/ 0 h 606169"/>
              <a:gd name="connsiteX2" fmla="*/ 1060744 w 1121361"/>
              <a:gd name="connsiteY2" fmla="*/ 0 h 606169"/>
              <a:gd name="connsiteX3" fmla="*/ 1121361 w 1121361"/>
              <a:gd name="connsiteY3" fmla="*/ 60617 h 606169"/>
              <a:gd name="connsiteX4" fmla="*/ 1121361 w 1121361"/>
              <a:gd name="connsiteY4" fmla="*/ 545552 h 606169"/>
              <a:gd name="connsiteX5" fmla="*/ 1060744 w 1121361"/>
              <a:gd name="connsiteY5" fmla="*/ 606169 h 606169"/>
              <a:gd name="connsiteX6" fmla="*/ 60617 w 1121361"/>
              <a:gd name="connsiteY6" fmla="*/ 606169 h 606169"/>
              <a:gd name="connsiteX7" fmla="*/ 0 w 1121361"/>
              <a:gd name="connsiteY7" fmla="*/ 545552 h 606169"/>
              <a:gd name="connsiteX8" fmla="*/ 0 w 1121361"/>
              <a:gd name="connsiteY8" fmla="*/ 60617 h 60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361" h="606169">
                <a:moveTo>
                  <a:pt x="0" y="60617"/>
                </a:moveTo>
                <a:cubicBezTo>
                  <a:pt x="0" y="27139"/>
                  <a:pt x="27139" y="0"/>
                  <a:pt x="60617" y="0"/>
                </a:cubicBezTo>
                <a:lnTo>
                  <a:pt x="1060744" y="0"/>
                </a:lnTo>
                <a:cubicBezTo>
                  <a:pt x="1094222" y="0"/>
                  <a:pt x="1121361" y="27139"/>
                  <a:pt x="1121361" y="60617"/>
                </a:cubicBezTo>
                <a:lnTo>
                  <a:pt x="1121361" y="545552"/>
                </a:lnTo>
                <a:cubicBezTo>
                  <a:pt x="1121361" y="579030"/>
                  <a:pt x="1094222" y="606169"/>
                  <a:pt x="1060744" y="606169"/>
                </a:cubicBezTo>
                <a:lnTo>
                  <a:pt x="60617" y="606169"/>
                </a:lnTo>
                <a:cubicBezTo>
                  <a:pt x="27139" y="606169"/>
                  <a:pt x="0" y="579030"/>
                  <a:pt x="0" y="545552"/>
                </a:cubicBezTo>
                <a:lnTo>
                  <a:pt x="0" y="60617"/>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672" tIns="42672" rIns="42672" bIns="224917" numCol="1" spcCol="1270" anchor="t" anchorCtr="0">
            <a:noAutofit/>
          </a:bodyPr>
          <a:lstStyle/>
          <a:p>
            <a:pPr marL="0" lvl="0" indent="0" algn="l" defTabSz="266700">
              <a:lnSpc>
                <a:spcPct val="90000"/>
              </a:lnSpc>
              <a:spcBef>
                <a:spcPct val="0"/>
              </a:spcBef>
              <a:spcAft>
                <a:spcPct val="35000"/>
              </a:spcAft>
              <a:buNone/>
            </a:pPr>
            <a:r>
              <a:rPr lang="en-US" sz="1000" b="1" kern="1200" dirty="0">
                <a:solidFill>
                  <a:schemeClr val="bg1"/>
                </a:solidFill>
              </a:rPr>
              <a:t>SD/DD drawing development, code review, detailed schedule, cost estimate</a:t>
            </a:r>
            <a:r>
              <a:rPr lang="en-US" sz="1000" b="1" dirty="0">
                <a:solidFill>
                  <a:schemeClr val="bg1"/>
                </a:solidFill>
              </a:rPr>
              <a:t> and </a:t>
            </a:r>
            <a:r>
              <a:rPr lang="en-US" sz="1000" b="1" kern="1200" dirty="0">
                <a:solidFill>
                  <a:schemeClr val="bg1"/>
                </a:solidFill>
              </a:rPr>
              <a:t>CEQA evaluation.</a:t>
            </a:r>
          </a:p>
        </p:txBody>
      </p:sp>
      <p:sp>
        <p:nvSpPr>
          <p:cNvPr id="14" name="Freeform: Shape 13">
            <a:extLst>
              <a:ext uri="{FF2B5EF4-FFF2-40B4-BE49-F238E27FC236}">
                <a16:creationId xmlns:a16="http://schemas.microsoft.com/office/drawing/2014/main" id="{0597F8FF-B669-477F-B417-976A0575C289}"/>
              </a:ext>
            </a:extLst>
          </p:cNvPr>
          <p:cNvSpPr/>
          <p:nvPr/>
        </p:nvSpPr>
        <p:spPr>
          <a:xfrm>
            <a:off x="5616853" y="3327969"/>
            <a:ext cx="1970898" cy="1741871"/>
          </a:xfrm>
          <a:custGeom>
            <a:avLst/>
            <a:gdLst>
              <a:gd name="connsiteX0" fmla="*/ 0 w 1121361"/>
              <a:gd name="connsiteY0" fmla="*/ 112136 h 1142100"/>
              <a:gd name="connsiteX1" fmla="*/ 112136 w 1121361"/>
              <a:gd name="connsiteY1" fmla="*/ 0 h 1142100"/>
              <a:gd name="connsiteX2" fmla="*/ 1009225 w 1121361"/>
              <a:gd name="connsiteY2" fmla="*/ 0 h 1142100"/>
              <a:gd name="connsiteX3" fmla="*/ 1121361 w 1121361"/>
              <a:gd name="connsiteY3" fmla="*/ 112136 h 1142100"/>
              <a:gd name="connsiteX4" fmla="*/ 1121361 w 1121361"/>
              <a:gd name="connsiteY4" fmla="*/ 1029964 h 1142100"/>
              <a:gd name="connsiteX5" fmla="*/ 1009225 w 1121361"/>
              <a:gd name="connsiteY5" fmla="*/ 1142100 h 1142100"/>
              <a:gd name="connsiteX6" fmla="*/ 112136 w 1121361"/>
              <a:gd name="connsiteY6" fmla="*/ 1142100 h 1142100"/>
              <a:gd name="connsiteX7" fmla="*/ 0 w 1121361"/>
              <a:gd name="connsiteY7" fmla="*/ 1029964 h 1142100"/>
              <a:gd name="connsiteX8" fmla="*/ 0 w 1121361"/>
              <a:gd name="connsiteY8" fmla="*/ 112136 h 11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361" h="1142100">
                <a:moveTo>
                  <a:pt x="0" y="112136"/>
                </a:moveTo>
                <a:cubicBezTo>
                  <a:pt x="0" y="50205"/>
                  <a:pt x="50205" y="0"/>
                  <a:pt x="112136" y="0"/>
                </a:cubicBezTo>
                <a:lnTo>
                  <a:pt x="1009225" y="0"/>
                </a:lnTo>
                <a:cubicBezTo>
                  <a:pt x="1071156" y="0"/>
                  <a:pt x="1121361" y="50205"/>
                  <a:pt x="1121361" y="112136"/>
                </a:cubicBezTo>
                <a:lnTo>
                  <a:pt x="1121361" y="1029964"/>
                </a:lnTo>
                <a:cubicBezTo>
                  <a:pt x="1121361" y="1091895"/>
                  <a:pt x="1071156" y="1142100"/>
                  <a:pt x="1009225" y="1142100"/>
                </a:cubicBezTo>
                <a:lnTo>
                  <a:pt x="112136" y="1142100"/>
                </a:lnTo>
                <a:cubicBezTo>
                  <a:pt x="50205" y="1142100"/>
                  <a:pt x="0" y="1091895"/>
                  <a:pt x="0" y="1029964"/>
                </a:cubicBezTo>
                <a:lnTo>
                  <a:pt x="0" y="112136"/>
                </a:lnTo>
                <a:close/>
              </a:path>
            </a:pathLst>
          </a:custGeom>
          <a:solidFill>
            <a:schemeClr val="accent2">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516" tIns="75516" rIns="75516" bIns="75516" numCol="1" spcCol="1270" anchor="t" anchorCtr="0">
            <a:noAutofit/>
          </a:bodyPr>
          <a:lstStyle/>
          <a:p>
            <a:pPr marL="0" lvl="1" algn="l" defTabSz="266700">
              <a:lnSpc>
                <a:spcPct val="90000"/>
              </a:lnSpc>
              <a:spcBef>
                <a:spcPct val="0"/>
              </a:spcBef>
              <a:spcAft>
                <a:spcPct val="15000"/>
              </a:spcAft>
            </a:pPr>
            <a:r>
              <a:rPr lang="en-US" sz="1000" b="1" dirty="0">
                <a:solidFill>
                  <a:schemeClr val="bg1"/>
                </a:solidFill>
              </a:rPr>
              <a:t>Predicated on design</a:t>
            </a:r>
            <a:r>
              <a:rPr lang="en-US" sz="1000" b="1" kern="1200" dirty="0">
                <a:solidFill>
                  <a:schemeClr val="bg1"/>
                </a:solidFill>
              </a:rPr>
              <a:t>, cost estimate &amp; schedule and pursuant to CEQA findings, seek approval to generate construction drawings and logistics plan. </a:t>
            </a:r>
          </a:p>
          <a:p>
            <a:pPr marL="0" lvl="1" algn="l" defTabSz="266700">
              <a:lnSpc>
                <a:spcPct val="90000"/>
              </a:lnSpc>
              <a:spcBef>
                <a:spcPct val="0"/>
              </a:spcBef>
              <a:spcAft>
                <a:spcPct val="15000"/>
              </a:spcAft>
            </a:pPr>
            <a:r>
              <a:rPr lang="en-US" sz="1000" b="1" kern="1200" dirty="0">
                <a:solidFill>
                  <a:schemeClr val="bg1"/>
                </a:solidFill>
              </a:rPr>
              <a:t>Requires approval of:</a:t>
            </a:r>
          </a:p>
          <a:p>
            <a:pPr marL="57150" lvl="1" indent="-57150" algn="l" defTabSz="266700">
              <a:lnSpc>
                <a:spcPct val="90000"/>
              </a:lnSpc>
              <a:spcBef>
                <a:spcPct val="0"/>
              </a:spcBef>
              <a:spcAft>
                <a:spcPct val="15000"/>
              </a:spcAft>
              <a:buChar char="•"/>
            </a:pPr>
            <a:r>
              <a:rPr lang="en-US" sz="1000" b="1" kern="1200" dirty="0">
                <a:solidFill>
                  <a:schemeClr val="bg1"/>
                </a:solidFill>
              </a:rPr>
              <a:t>Exec Director PD&amp;C</a:t>
            </a:r>
          </a:p>
          <a:p>
            <a:pPr marL="57150" lvl="1" indent="-57150" algn="l" defTabSz="266700">
              <a:lnSpc>
                <a:spcPct val="90000"/>
              </a:lnSpc>
              <a:spcBef>
                <a:spcPct val="0"/>
              </a:spcBef>
              <a:spcAft>
                <a:spcPct val="15000"/>
              </a:spcAft>
              <a:buChar char="•"/>
            </a:pPr>
            <a:r>
              <a:rPr lang="en-US" sz="1000" b="1" kern="1200" dirty="0">
                <a:solidFill>
                  <a:schemeClr val="bg1"/>
                </a:solidFill>
              </a:rPr>
              <a:t>Provost, VC or School Dean (sponsor)</a:t>
            </a:r>
          </a:p>
          <a:p>
            <a:pPr marL="57150" lvl="1" indent="-57150" algn="l" defTabSz="266700">
              <a:lnSpc>
                <a:spcPct val="90000"/>
              </a:lnSpc>
              <a:spcBef>
                <a:spcPct val="0"/>
              </a:spcBef>
              <a:spcAft>
                <a:spcPct val="15000"/>
              </a:spcAft>
              <a:buChar char="•"/>
            </a:pPr>
            <a:r>
              <a:rPr lang="en-US" sz="1000" b="1" kern="1200" dirty="0">
                <a:solidFill>
                  <a:schemeClr val="bg1"/>
                </a:solidFill>
              </a:rPr>
              <a:t>Chancellor </a:t>
            </a:r>
          </a:p>
        </p:txBody>
      </p:sp>
      <p:sp>
        <p:nvSpPr>
          <p:cNvPr id="16" name="Freeform: Shape 15">
            <a:extLst>
              <a:ext uri="{FF2B5EF4-FFF2-40B4-BE49-F238E27FC236}">
                <a16:creationId xmlns:a16="http://schemas.microsoft.com/office/drawing/2014/main" id="{3C894E86-D9C9-4EBE-85D0-CDBFE7FE491F}"/>
              </a:ext>
            </a:extLst>
          </p:cNvPr>
          <p:cNvSpPr/>
          <p:nvPr/>
        </p:nvSpPr>
        <p:spPr>
          <a:xfrm>
            <a:off x="7447139" y="2056989"/>
            <a:ext cx="1423258" cy="972512"/>
          </a:xfrm>
          <a:custGeom>
            <a:avLst/>
            <a:gdLst>
              <a:gd name="connsiteX0" fmla="*/ 0 w 1121361"/>
              <a:gd name="connsiteY0" fmla="*/ 60617 h 606169"/>
              <a:gd name="connsiteX1" fmla="*/ 60617 w 1121361"/>
              <a:gd name="connsiteY1" fmla="*/ 0 h 606169"/>
              <a:gd name="connsiteX2" fmla="*/ 1060744 w 1121361"/>
              <a:gd name="connsiteY2" fmla="*/ 0 h 606169"/>
              <a:gd name="connsiteX3" fmla="*/ 1121361 w 1121361"/>
              <a:gd name="connsiteY3" fmla="*/ 60617 h 606169"/>
              <a:gd name="connsiteX4" fmla="*/ 1121361 w 1121361"/>
              <a:gd name="connsiteY4" fmla="*/ 545552 h 606169"/>
              <a:gd name="connsiteX5" fmla="*/ 1060744 w 1121361"/>
              <a:gd name="connsiteY5" fmla="*/ 606169 h 606169"/>
              <a:gd name="connsiteX6" fmla="*/ 60617 w 1121361"/>
              <a:gd name="connsiteY6" fmla="*/ 606169 h 606169"/>
              <a:gd name="connsiteX7" fmla="*/ 0 w 1121361"/>
              <a:gd name="connsiteY7" fmla="*/ 545552 h 606169"/>
              <a:gd name="connsiteX8" fmla="*/ 0 w 1121361"/>
              <a:gd name="connsiteY8" fmla="*/ 60617 h 60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361" h="606169">
                <a:moveTo>
                  <a:pt x="0" y="60617"/>
                </a:moveTo>
                <a:cubicBezTo>
                  <a:pt x="0" y="27139"/>
                  <a:pt x="27139" y="0"/>
                  <a:pt x="60617" y="0"/>
                </a:cubicBezTo>
                <a:lnTo>
                  <a:pt x="1060744" y="0"/>
                </a:lnTo>
                <a:cubicBezTo>
                  <a:pt x="1094222" y="0"/>
                  <a:pt x="1121361" y="27139"/>
                  <a:pt x="1121361" y="60617"/>
                </a:cubicBezTo>
                <a:lnTo>
                  <a:pt x="1121361" y="545552"/>
                </a:lnTo>
                <a:cubicBezTo>
                  <a:pt x="1121361" y="579030"/>
                  <a:pt x="1094222" y="606169"/>
                  <a:pt x="1060744" y="606169"/>
                </a:cubicBezTo>
                <a:lnTo>
                  <a:pt x="60617" y="606169"/>
                </a:lnTo>
                <a:cubicBezTo>
                  <a:pt x="27139" y="606169"/>
                  <a:pt x="0" y="579030"/>
                  <a:pt x="0" y="545552"/>
                </a:cubicBezTo>
                <a:lnTo>
                  <a:pt x="0" y="60617"/>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672" tIns="42672" rIns="42672" bIns="224917" numCol="1" spcCol="1270" anchor="t" anchorCtr="0">
            <a:noAutofit/>
          </a:bodyPr>
          <a:lstStyle/>
          <a:p>
            <a:pPr marL="0" lvl="0" indent="0" algn="l" defTabSz="266700">
              <a:lnSpc>
                <a:spcPct val="90000"/>
              </a:lnSpc>
              <a:spcBef>
                <a:spcPct val="0"/>
              </a:spcBef>
              <a:spcAft>
                <a:spcPct val="35000"/>
              </a:spcAft>
              <a:buNone/>
            </a:pPr>
            <a:r>
              <a:rPr lang="en-US" sz="1000" b="1" kern="1200" dirty="0">
                <a:solidFill>
                  <a:schemeClr val="bg1"/>
                </a:solidFill>
              </a:rPr>
              <a:t>Construction drawings, Permitting, detailed schedule and logistics plan. Final costs are determined.  </a:t>
            </a:r>
          </a:p>
        </p:txBody>
      </p:sp>
      <p:sp>
        <p:nvSpPr>
          <p:cNvPr id="17" name="Freeform: Shape 16">
            <a:extLst>
              <a:ext uri="{FF2B5EF4-FFF2-40B4-BE49-F238E27FC236}">
                <a16:creationId xmlns:a16="http://schemas.microsoft.com/office/drawing/2014/main" id="{1F291225-5FD6-41E0-A105-B0A7E1778FB6}"/>
              </a:ext>
            </a:extLst>
          </p:cNvPr>
          <p:cNvSpPr/>
          <p:nvPr/>
        </p:nvSpPr>
        <p:spPr>
          <a:xfrm>
            <a:off x="7971178" y="3327968"/>
            <a:ext cx="1248017" cy="1200328"/>
          </a:xfrm>
          <a:custGeom>
            <a:avLst/>
            <a:gdLst>
              <a:gd name="connsiteX0" fmla="*/ 0 w 1121361"/>
              <a:gd name="connsiteY0" fmla="*/ 112136 h 1142100"/>
              <a:gd name="connsiteX1" fmla="*/ 112136 w 1121361"/>
              <a:gd name="connsiteY1" fmla="*/ 0 h 1142100"/>
              <a:gd name="connsiteX2" fmla="*/ 1009225 w 1121361"/>
              <a:gd name="connsiteY2" fmla="*/ 0 h 1142100"/>
              <a:gd name="connsiteX3" fmla="*/ 1121361 w 1121361"/>
              <a:gd name="connsiteY3" fmla="*/ 112136 h 1142100"/>
              <a:gd name="connsiteX4" fmla="*/ 1121361 w 1121361"/>
              <a:gd name="connsiteY4" fmla="*/ 1029964 h 1142100"/>
              <a:gd name="connsiteX5" fmla="*/ 1009225 w 1121361"/>
              <a:gd name="connsiteY5" fmla="*/ 1142100 h 1142100"/>
              <a:gd name="connsiteX6" fmla="*/ 112136 w 1121361"/>
              <a:gd name="connsiteY6" fmla="*/ 1142100 h 1142100"/>
              <a:gd name="connsiteX7" fmla="*/ 0 w 1121361"/>
              <a:gd name="connsiteY7" fmla="*/ 1029964 h 1142100"/>
              <a:gd name="connsiteX8" fmla="*/ 0 w 1121361"/>
              <a:gd name="connsiteY8" fmla="*/ 112136 h 11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361" h="1142100">
                <a:moveTo>
                  <a:pt x="0" y="112136"/>
                </a:moveTo>
                <a:cubicBezTo>
                  <a:pt x="0" y="50205"/>
                  <a:pt x="50205" y="0"/>
                  <a:pt x="112136" y="0"/>
                </a:cubicBezTo>
                <a:lnTo>
                  <a:pt x="1009225" y="0"/>
                </a:lnTo>
                <a:cubicBezTo>
                  <a:pt x="1071156" y="0"/>
                  <a:pt x="1121361" y="50205"/>
                  <a:pt x="1121361" y="112136"/>
                </a:cubicBezTo>
                <a:lnTo>
                  <a:pt x="1121361" y="1029964"/>
                </a:lnTo>
                <a:cubicBezTo>
                  <a:pt x="1121361" y="1091895"/>
                  <a:pt x="1071156" y="1142100"/>
                  <a:pt x="1009225" y="1142100"/>
                </a:cubicBezTo>
                <a:lnTo>
                  <a:pt x="112136" y="1142100"/>
                </a:lnTo>
                <a:cubicBezTo>
                  <a:pt x="50205" y="1142100"/>
                  <a:pt x="0" y="1091895"/>
                  <a:pt x="0" y="1029964"/>
                </a:cubicBezTo>
                <a:lnTo>
                  <a:pt x="0" y="112136"/>
                </a:lnTo>
                <a:close/>
              </a:path>
            </a:pathLst>
          </a:custGeom>
          <a:solidFill>
            <a:schemeClr val="accent2">
              <a:alpha val="90000"/>
            </a:schemeClr>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516" tIns="75516" rIns="75516" bIns="75516" numCol="1" spcCol="1270" anchor="t" anchorCtr="0">
            <a:noAutofit/>
          </a:bodyPr>
          <a:lstStyle/>
          <a:p>
            <a:pPr marL="0" lvl="1" algn="l" defTabSz="266700">
              <a:lnSpc>
                <a:spcPct val="90000"/>
              </a:lnSpc>
              <a:spcBef>
                <a:spcPct val="0"/>
              </a:spcBef>
              <a:spcAft>
                <a:spcPct val="15000"/>
              </a:spcAft>
            </a:pPr>
            <a:r>
              <a:rPr lang="en-US" sz="1000" b="1" kern="1200" dirty="0">
                <a:solidFill>
                  <a:schemeClr val="bg1"/>
                </a:solidFill>
              </a:rPr>
              <a:t>Seek Construction approval from:</a:t>
            </a:r>
          </a:p>
          <a:p>
            <a:pPr marL="57150" lvl="1" indent="-57150" algn="l" defTabSz="266700">
              <a:lnSpc>
                <a:spcPct val="90000"/>
              </a:lnSpc>
              <a:spcBef>
                <a:spcPct val="0"/>
              </a:spcBef>
              <a:spcAft>
                <a:spcPct val="15000"/>
              </a:spcAft>
              <a:buChar char="•"/>
            </a:pPr>
            <a:r>
              <a:rPr lang="en-US" sz="1000" b="1" kern="1200" dirty="0">
                <a:solidFill>
                  <a:schemeClr val="bg1"/>
                </a:solidFill>
              </a:rPr>
              <a:t>Exec Director, PD&amp;C</a:t>
            </a:r>
          </a:p>
          <a:p>
            <a:pPr marL="57150" lvl="1" indent="-57150" algn="l" defTabSz="266700">
              <a:lnSpc>
                <a:spcPct val="90000"/>
              </a:lnSpc>
              <a:spcBef>
                <a:spcPct val="0"/>
              </a:spcBef>
              <a:spcAft>
                <a:spcPct val="15000"/>
              </a:spcAft>
              <a:buChar char="•"/>
            </a:pPr>
            <a:r>
              <a:rPr lang="en-US" sz="1000" b="1" kern="1200" dirty="0">
                <a:solidFill>
                  <a:schemeClr val="bg1"/>
                </a:solidFill>
              </a:rPr>
              <a:t>VC</a:t>
            </a:r>
            <a:r>
              <a:rPr lang="en-US" sz="1000" b="1" dirty="0">
                <a:solidFill>
                  <a:schemeClr val="bg1"/>
                </a:solidFill>
              </a:rPr>
              <a:t> &amp; </a:t>
            </a:r>
            <a:r>
              <a:rPr lang="en-US" sz="1000" b="1" kern="1200" dirty="0">
                <a:solidFill>
                  <a:schemeClr val="bg1"/>
                </a:solidFill>
              </a:rPr>
              <a:t>CFO</a:t>
            </a:r>
          </a:p>
          <a:p>
            <a:pPr marL="57150" lvl="1" indent="-57150" algn="l" defTabSz="266700">
              <a:lnSpc>
                <a:spcPct val="90000"/>
              </a:lnSpc>
              <a:spcBef>
                <a:spcPct val="0"/>
              </a:spcBef>
              <a:spcAft>
                <a:spcPct val="15000"/>
              </a:spcAft>
              <a:buChar char="•"/>
            </a:pPr>
            <a:r>
              <a:rPr lang="en-US" sz="1000" b="1" kern="1200" dirty="0">
                <a:solidFill>
                  <a:schemeClr val="bg1"/>
                </a:solidFill>
              </a:rPr>
              <a:t>Chancellor</a:t>
            </a:r>
          </a:p>
        </p:txBody>
      </p:sp>
      <p:sp>
        <p:nvSpPr>
          <p:cNvPr id="19" name="Freeform: Shape 18">
            <a:extLst>
              <a:ext uri="{FF2B5EF4-FFF2-40B4-BE49-F238E27FC236}">
                <a16:creationId xmlns:a16="http://schemas.microsoft.com/office/drawing/2014/main" id="{31C4131B-FC0D-4B20-9636-3E17B6F7F213}"/>
              </a:ext>
            </a:extLst>
          </p:cNvPr>
          <p:cNvSpPr/>
          <p:nvPr/>
        </p:nvSpPr>
        <p:spPr>
          <a:xfrm>
            <a:off x="9251834" y="2056987"/>
            <a:ext cx="1384965" cy="1022077"/>
          </a:xfrm>
          <a:custGeom>
            <a:avLst/>
            <a:gdLst>
              <a:gd name="connsiteX0" fmla="*/ 0 w 1121361"/>
              <a:gd name="connsiteY0" fmla="*/ 60617 h 606169"/>
              <a:gd name="connsiteX1" fmla="*/ 60617 w 1121361"/>
              <a:gd name="connsiteY1" fmla="*/ 0 h 606169"/>
              <a:gd name="connsiteX2" fmla="*/ 1060744 w 1121361"/>
              <a:gd name="connsiteY2" fmla="*/ 0 h 606169"/>
              <a:gd name="connsiteX3" fmla="*/ 1121361 w 1121361"/>
              <a:gd name="connsiteY3" fmla="*/ 60617 h 606169"/>
              <a:gd name="connsiteX4" fmla="*/ 1121361 w 1121361"/>
              <a:gd name="connsiteY4" fmla="*/ 545552 h 606169"/>
              <a:gd name="connsiteX5" fmla="*/ 1060744 w 1121361"/>
              <a:gd name="connsiteY5" fmla="*/ 606169 h 606169"/>
              <a:gd name="connsiteX6" fmla="*/ 60617 w 1121361"/>
              <a:gd name="connsiteY6" fmla="*/ 606169 h 606169"/>
              <a:gd name="connsiteX7" fmla="*/ 0 w 1121361"/>
              <a:gd name="connsiteY7" fmla="*/ 545552 h 606169"/>
              <a:gd name="connsiteX8" fmla="*/ 0 w 1121361"/>
              <a:gd name="connsiteY8" fmla="*/ 60617 h 60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361" h="606169">
                <a:moveTo>
                  <a:pt x="0" y="60617"/>
                </a:moveTo>
                <a:cubicBezTo>
                  <a:pt x="0" y="27139"/>
                  <a:pt x="27139" y="0"/>
                  <a:pt x="60617" y="0"/>
                </a:cubicBezTo>
                <a:lnTo>
                  <a:pt x="1060744" y="0"/>
                </a:lnTo>
                <a:cubicBezTo>
                  <a:pt x="1094222" y="0"/>
                  <a:pt x="1121361" y="27139"/>
                  <a:pt x="1121361" y="60617"/>
                </a:cubicBezTo>
                <a:lnTo>
                  <a:pt x="1121361" y="545552"/>
                </a:lnTo>
                <a:cubicBezTo>
                  <a:pt x="1121361" y="579030"/>
                  <a:pt x="1094222" y="606169"/>
                  <a:pt x="1060744" y="606169"/>
                </a:cubicBezTo>
                <a:lnTo>
                  <a:pt x="60617" y="606169"/>
                </a:lnTo>
                <a:cubicBezTo>
                  <a:pt x="27139" y="606169"/>
                  <a:pt x="0" y="579030"/>
                  <a:pt x="0" y="545552"/>
                </a:cubicBezTo>
                <a:lnTo>
                  <a:pt x="0" y="60617"/>
                </a:lnTo>
                <a:close/>
              </a:path>
            </a:pathLst>
          </a:custGeom>
          <a:solidFill>
            <a:schemeClr val="accent2"/>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672" tIns="42672" rIns="42672" bIns="224917" numCol="1" spcCol="1270" anchor="t" anchorCtr="0">
            <a:noAutofit/>
          </a:bodyPr>
          <a:lstStyle/>
          <a:p>
            <a:pPr marL="0" lvl="0" indent="0" algn="l" defTabSz="266700">
              <a:lnSpc>
                <a:spcPct val="90000"/>
              </a:lnSpc>
              <a:spcBef>
                <a:spcPct val="0"/>
              </a:spcBef>
              <a:spcAft>
                <a:spcPct val="35000"/>
              </a:spcAft>
              <a:buNone/>
            </a:pPr>
            <a:r>
              <a:rPr lang="en-US" sz="1000" b="1" kern="1200" dirty="0">
                <a:solidFill>
                  <a:schemeClr val="bg1"/>
                </a:solidFill>
              </a:rPr>
              <a:t>Sign funding agreement. Complete construction and furniture installation.  Obtain certificate of occupancy.</a:t>
            </a:r>
          </a:p>
        </p:txBody>
      </p:sp>
      <p:sp>
        <p:nvSpPr>
          <p:cNvPr id="20" name="Freeform: Shape 19">
            <a:extLst>
              <a:ext uri="{FF2B5EF4-FFF2-40B4-BE49-F238E27FC236}">
                <a16:creationId xmlns:a16="http://schemas.microsoft.com/office/drawing/2014/main" id="{954F3AB8-76AD-4E24-AB9B-D7A66120CB7A}"/>
              </a:ext>
            </a:extLst>
          </p:cNvPr>
          <p:cNvSpPr/>
          <p:nvPr/>
        </p:nvSpPr>
        <p:spPr>
          <a:xfrm>
            <a:off x="9641217" y="3327968"/>
            <a:ext cx="1121361" cy="1022077"/>
          </a:xfrm>
          <a:custGeom>
            <a:avLst/>
            <a:gdLst>
              <a:gd name="connsiteX0" fmla="*/ 0 w 1121361"/>
              <a:gd name="connsiteY0" fmla="*/ 112136 h 1142100"/>
              <a:gd name="connsiteX1" fmla="*/ 112136 w 1121361"/>
              <a:gd name="connsiteY1" fmla="*/ 0 h 1142100"/>
              <a:gd name="connsiteX2" fmla="*/ 1009225 w 1121361"/>
              <a:gd name="connsiteY2" fmla="*/ 0 h 1142100"/>
              <a:gd name="connsiteX3" fmla="*/ 1121361 w 1121361"/>
              <a:gd name="connsiteY3" fmla="*/ 112136 h 1142100"/>
              <a:gd name="connsiteX4" fmla="*/ 1121361 w 1121361"/>
              <a:gd name="connsiteY4" fmla="*/ 1029964 h 1142100"/>
              <a:gd name="connsiteX5" fmla="*/ 1009225 w 1121361"/>
              <a:gd name="connsiteY5" fmla="*/ 1142100 h 1142100"/>
              <a:gd name="connsiteX6" fmla="*/ 112136 w 1121361"/>
              <a:gd name="connsiteY6" fmla="*/ 1142100 h 1142100"/>
              <a:gd name="connsiteX7" fmla="*/ 0 w 1121361"/>
              <a:gd name="connsiteY7" fmla="*/ 1029964 h 1142100"/>
              <a:gd name="connsiteX8" fmla="*/ 0 w 1121361"/>
              <a:gd name="connsiteY8" fmla="*/ 112136 h 11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361" h="1142100">
                <a:moveTo>
                  <a:pt x="0" y="112136"/>
                </a:moveTo>
                <a:cubicBezTo>
                  <a:pt x="0" y="50205"/>
                  <a:pt x="50205" y="0"/>
                  <a:pt x="112136" y="0"/>
                </a:cubicBezTo>
                <a:lnTo>
                  <a:pt x="1009225" y="0"/>
                </a:lnTo>
                <a:cubicBezTo>
                  <a:pt x="1071156" y="0"/>
                  <a:pt x="1121361" y="50205"/>
                  <a:pt x="1121361" y="112136"/>
                </a:cubicBezTo>
                <a:lnTo>
                  <a:pt x="1121361" y="1029964"/>
                </a:lnTo>
                <a:cubicBezTo>
                  <a:pt x="1121361" y="1091895"/>
                  <a:pt x="1071156" y="1142100"/>
                  <a:pt x="1009225" y="1142100"/>
                </a:cubicBezTo>
                <a:lnTo>
                  <a:pt x="112136" y="1142100"/>
                </a:lnTo>
                <a:cubicBezTo>
                  <a:pt x="50205" y="1142100"/>
                  <a:pt x="0" y="1091895"/>
                  <a:pt x="0" y="1029964"/>
                </a:cubicBezTo>
                <a:lnTo>
                  <a:pt x="0" y="112136"/>
                </a:lnTo>
                <a:close/>
              </a:path>
            </a:pathLst>
          </a:custGeom>
          <a:solidFill>
            <a:schemeClr val="accent2">
              <a:alpha val="90000"/>
            </a:schemeClr>
          </a:solid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516" tIns="75516" rIns="75516" bIns="75516" numCol="1" spcCol="1270" anchor="t" anchorCtr="0">
            <a:noAutofit/>
          </a:bodyPr>
          <a:lstStyle/>
          <a:p>
            <a:pPr marL="0" lvl="1" algn="l" defTabSz="266700">
              <a:lnSpc>
                <a:spcPct val="90000"/>
              </a:lnSpc>
              <a:spcBef>
                <a:spcPct val="0"/>
              </a:spcBef>
              <a:spcAft>
                <a:spcPct val="15000"/>
              </a:spcAft>
            </a:pPr>
            <a:r>
              <a:rPr lang="en-US" sz="1000" b="1" kern="1200" dirty="0">
                <a:solidFill>
                  <a:schemeClr val="bg1"/>
                </a:solidFill>
              </a:rPr>
              <a:t>Occupy the facility</a:t>
            </a:r>
          </a:p>
          <a:p>
            <a:pPr marL="57150" lvl="1" indent="-57150" algn="l" defTabSz="266700">
              <a:lnSpc>
                <a:spcPct val="90000"/>
              </a:lnSpc>
              <a:spcBef>
                <a:spcPct val="0"/>
              </a:spcBef>
              <a:spcAft>
                <a:spcPct val="15000"/>
              </a:spcAft>
              <a:buChar char="•"/>
            </a:pPr>
            <a:r>
              <a:rPr lang="en-US" sz="1000" b="1" kern="1200" dirty="0">
                <a:solidFill>
                  <a:schemeClr val="bg1"/>
                </a:solidFill>
              </a:rPr>
              <a:t>Update the space management system</a:t>
            </a:r>
          </a:p>
        </p:txBody>
      </p:sp>
      <p:cxnSp>
        <p:nvCxnSpPr>
          <p:cNvPr id="22" name="Straight Arrow Connector 21">
            <a:extLst>
              <a:ext uri="{FF2B5EF4-FFF2-40B4-BE49-F238E27FC236}">
                <a16:creationId xmlns:a16="http://schemas.microsoft.com/office/drawing/2014/main" id="{7348821D-A8FE-428B-ADCC-BC1A819F1138}"/>
              </a:ext>
            </a:extLst>
          </p:cNvPr>
          <p:cNvCxnSpPr/>
          <p:nvPr/>
        </p:nvCxnSpPr>
        <p:spPr>
          <a:xfrm>
            <a:off x="2426690" y="2913816"/>
            <a:ext cx="0" cy="40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FBAAC4C-5FB2-4B39-A4E0-00FD85DD499C}"/>
              </a:ext>
            </a:extLst>
          </p:cNvPr>
          <p:cNvCxnSpPr>
            <a:cxnSpLocks/>
          </p:cNvCxnSpPr>
          <p:nvPr/>
        </p:nvCxnSpPr>
        <p:spPr>
          <a:xfrm>
            <a:off x="4450509" y="3079065"/>
            <a:ext cx="0" cy="248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DC01145-8E70-44AA-9FAB-AD9FC4DD7997}"/>
              </a:ext>
            </a:extLst>
          </p:cNvPr>
          <p:cNvCxnSpPr/>
          <p:nvPr/>
        </p:nvCxnSpPr>
        <p:spPr>
          <a:xfrm>
            <a:off x="10138034" y="4337760"/>
            <a:ext cx="0" cy="444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Graphic 32" descr="Modern architecture with solid fill">
            <a:extLst>
              <a:ext uri="{FF2B5EF4-FFF2-40B4-BE49-F238E27FC236}">
                <a16:creationId xmlns:a16="http://schemas.microsoft.com/office/drawing/2014/main" id="{DCEAFE51-F95B-482D-B5C3-3D10667826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48178" y="4676495"/>
            <a:ext cx="914400" cy="914400"/>
          </a:xfrm>
          <a:prstGeom prst="rect">
            <a:avLst/>
          </a:prstGeom>
        </p:spPr>
      </p:pic>
      <p:cxnSp>
        <p:nvCxnSpPr>
          <p:cNvPr id="35" name="Connector: Elbow 34">
            <a:extLst>
              <a:ext uri="{FF2B5EF4-FFF2-40B4-BE49-F238E27FC236}">
                <a16:creationId xmlns:a16="http://schemas.microsoft.com/office/drawing/2014/main" id="{5A8BDB73-E73B-425E-833E-08AAB699E678}"/>
              </a:ext>
            </a:extLst>
          </p:cNvPr>
          <p:cNvCxnSpPr/>
          <p:nvPr/>
        </p:nvCxnSpPr>
        <p:spPr>
          <a:xfrm rot="5400000" flipH="1" flipV="1">
            <a:off x="3013919" y="2759864"/>
            <a:ext cx="634950" cy="479702"/>
          </a:xfrm>
          <a:prstGeom prst="bentConnector3">
            <a:avLst>
              <a:gd name="adj1" fmla="val 98004"/>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or: Elbow 36">
            <a:extLst>
              <a:ext uri="{FF2B5EF4-FFF2-40B4-BE49-F238E27FC236}">
                <a16:creationId xmlns:a16="http://schemas.microsoft.com/office/drawing/2014/main" id="{C6A9360B-6204-4AAB-BA95-7F6F74DC0DF8}"/>
              </a:ext>
            </a:extLst>
          </p:cNvPr>
          <p:cNvCxnSpPr>
            <a:cxnSpLocks/>
          </p:cNvCxnSpPr>
          <p:nvPr/>
        </p:nvCxnSpPr>
        <p:spPr>
          <a:xfrm rot="5400000" flipH="1" flipV="1">
            <a:off x="8767672" y="2864126"/>
            <a:ext cx="658402" cy="269283"/>
          </a:xfrm>
          <a:prstGeom prst="bentConnector3">
            <a:avLst>
              <a:gd name="adj1" fmla="val 100262"/>
            </a:avLst>
          </a:prstGeom>
          <a:ln>
            <a:tailEnd type="triangle"/>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F70F5C5A-EC43-4179-88F9-19B2FE80AB88}"/>
              </a:ext>
            </a:extLst>
          </p:cNvPr>
          <p:cNvCxnSpPr/>
          <p:nvPr/>
        </p:nvCxnSpPr>
        <p:spPr>
          <a:xfrm rot="5400000" flipH="1" flipV="1">
            <a:off x="6869494" y="2753527"/>
            <a:ext cx="634950" cy="479702"/>
          </a:xfrm>
          <a:prstGeom prst="bentConnector3">
            <a:avLst>
              <a:gd name="adj1" fmla="val 98004"/>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B572DD69-AD57-4FB0-B274-31450CDF1462}"/>
              </a:ext>
            </a:extLst>
          </p:cNvPr>
          <p:cNvSpPr txBox="1"/>
          <p:nvPr/>
        </p:nvSpPr>
        <p:spPr>
          <a:xfrm>
            <a:off x="914400" y="5755762"/>
            <a:ext cx="10363200" cy="323165"/>
          </a:xfrm>
          <a:prstGeom prst="rect">
            <a:avLst/>
          </a:prstGeom>
          <a:noFill/>
        </p:spPr>
        <p:txBody>
          <a:bodyPr wrap="square" rtlCol="0">
            <a:spAutoFit/>
          </a:bodyPr>
          <a:lstStyle/>
          <a:p>
            <a:r>
              <a:rPr lang="en-US" sz="1500" dirty="0"/>
              <a:t>The MVPGR Pavilion and the Experimental Smart Farm projects are examples of Campus Small Capital Projects</a:t>
            </a:r>
          </a:p>
        </p:txBody>
      </p:sp>
    </p:spTree>
    <p:extLst>
      <p:ext uri="{BB962C8B-B14F-4D97-AF65-F5344CB8AC3E}">
        <p14:creationId xmlns:p14="http://schemas.microsoft.com/office/powerpoint/2010/main" val="172831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84EC-F26A-4248-BD0D-837DEA1F4310}"/>
              </a:ext>
            </a:extLst>
          </p:cNvPr>
          <p:cNvSpPr>
            <a:spLocks noGrp="1"/>
          </p:cNvSpPr>
          <p:nvPr>
            <p:ph type="title"/>
          </p:nvPr>
        </p:nvSpPr>
        <p:spPr>
          <a:xfrm>
            <a:off x="1066800" y="1379321"/>
            <a:ext cx="10058400" cy="736862"/>
          </a:xfrm>
        </p:spPr>
        <p:txBody>
          <a:bodyPr>
            <a:normAutofit fontScale="90000"/>
          </a:bodyPr>
          <a:lstStyle/>
          <a:p>
            <a:br>
              <a:rPr lang="en-US" dirty="0"/>
            </a:br>
            <a:r>
              <a:rPr lang="en-US" sz="2000" b="1" dirty="0">
                <a:solidFill>
                  <a:srgbClr val="002856"/>
                </a:solidFill>
                <a:latin typeface="+mj-lt"/>
              </a:rPr>
              <a:t>Mid-Sized Capital Projects: &gt;$10,000,000 and &gt;$70,000,000</a:t>
            </a:r>
            <a:br>
              <a:rPr lang="en-US" sz="2800" b="1" dirty="0">
                <a:solidFill>
                  <a:srgbClr val="002856"/>
                </a:solidFill>
              </a:rPr>
            </a:br>
            <a:br>
              <a:rPr lang="en-US" sz="2800" b="1" dirty="0">
                <a:solidFill>
                  <a:srgbClr val="002856"/>
                </a:solidFill>
              </a:rPr>
            </a:br>
            <a:r>
              <a:rPr lang="en-US" sz="2000" b="0" cap="none" dirty="0">
                <a:latin typeface="Calibri Light" panose="020F0302020204030204" pitchFamily="34" charset="0"/>
                <a:cs typeface="Calibri Light" panose="020F0302020204030204" pitchFamily="34" charset="0"/>
              </a:rPr>
              <a:t>At UC Merced, there are a series of steps required for review and approval of mid-sized capital projects</a:t>
            </a:r>
            <a:r>
              <a:rPr lang="en-US" sz="2000" b="0" dirty="0">
                <a:latin typeface="Calibri Light" panose="020F0302020204030204" pitchFamily="34" charset="0"/>
                <a:cs typeface="Calibri Light" panose="020F0302020204030204" pitchFamily="34" charset="0"/>
              </a:rPr>
              <a:t>:  ($10MM-$70MM) </a:t>
            </a:r>
            <a:r>
              <a:rPr lang="en-US" sz="2000" b="0" cap="none" dirty="0">
                <a:latin typeface="Calibri Light" panose="020F0302020204030204" pitchFamily="34" charset="0"/>
                <a:cs typeface="Calibri Light" panose="020F0302020204030204" pitchFamily="34" charset="0"/>
              </a:rPr>
              <a:t>beyond the requirements outlined in the UC delegated process (DA2629):</a:t>
            </a:r>
            <a:br>
              <a:rPr lang="en-US" sz="2000" b="0" dirty="0"/>
            </a:br>
            <a:endParaRPr lang="en-US" dirty="0"/>
          </a:p>
        </p:txBody>
      </p:sp>
      <p:sp>
        <p:nvSpPr>
          <p:cNvPr id="4" name="TextBox 3">
            <a:extLst>
              <a:ext uri="{FF2B5EF4-FFF2-40B4-BE49-F238E27FC236}">
                <a16:creationId xmlns:a16="http://schemas.microsoft.com/office/drawing/2014/main" id="{D03B9739-4B40-4489-BC61-4F6288EEE775}"/>
              </a:ext>
            </a:extLst>
          </p:cNvPr>
          <p:cNvSpPr txBox="1"/>
          <p:nvPr/>
        </p:nvSpPr>
        <p:spPr>
          <a:xfrm>
            <a:off x="1066800" y="2454586"/>
            <a:ext cx="9897290" cy="2782300"/>
          </a:xfrm>
          <a:prstGeom prst="rect">
            <a:avLst/>
          </a:prstGeom>
          <a:noFill/>
        </p:spPr>
        <p:txBody>
          <a:bodyPr wrap="square">
            <a:spAutoFit/>
          </a:bodyPr>
          <a:lstStyle/>
          <a:p>
            <a:pPr marL="342900" indent="-342900">
              <a:buFont typeface="+mj-lt"/>
              <a:buAutoNum type="arabicPeriod"/>
            </a:pPr>
            <a:r>
              <a:rPr lang="en-US" b="0" i="0" dirty="0">
                <a:solidFill>
                  <a:srgbClr val="000000"/>
                </a:solidFill>
                <a:effectLst/>
                <a:latin typeface="Calibri Light" panose="020F0302020204030204" pitchFamily="34" charset="0"/>
                <a:cs typeface="Calibri Light" panose="020F0302020204030204" pitchFamily="34" charset="0"/>
              </a:rPr>
              <a:t>Exec Director, SCPRE &amp; Director of Physical and Environmental Planning – Approval of planning parameters and assumptions.  Evaluation of </a:t>
            </a:r>
            <a:r>
              <a:rPr lang="en-US" dirty="0">
                <a:solidFill>
                  <a:srgbClr val="000000"/>
                </a:solidFill>
                <a:latin typeface="Calibri Light" panose="020F0302020204030204" pitchFamily="34" charset="0"/>
                <a:cs typeface="Calibri Light" panose="020F0302020204030204" pitchFamily="34" charset="0"/>
              </a:rPr>
              <a:t>whether the project meets the </a:t>
            </a:r>
            <a:r>
              <a:rPr lang="en-US" b="0" i="0" dirty="0">
                <a:solidFill>
                  <a:srgbClr val="000000"/>
                </a:solidFill>
                <a:effectLst/>
                <a:latin typeface="Calibri Light" panose="020F0302020204030204" pitchFamily="34" charset="0"/>
                <a:cs typeface="Calibri Light" panose="020F0302020204030204" pitchFamily="34" charset="0"/>
              </a:rPr>
              <a:t>Certification Checklist </a:t>
            </a:r>
            <a:r>
              <a:rPr lang="en-US" dirty="0">
                <a:solidFill>
                  <a:srgbClr val="000000"/>
                </a:solidFill>
                <a:latin typeface="Calibri Light" panose="020F0302020204030204" pitchFamily="34" charset="0"/>
                <a:cs typeface="Calibri Light" panose="020F0302020204030204" pitchFamily="34" charset="0"/>
              </a:rPr>
              <a:t>r</a:t>
            </a:r>
            <a:r>
              <a:rPr lang="en-US" b="0" i="0" dirty="0">
                <a:solidFill>
                  <a:srgbClr val="000000"/>
                </a:solidFill>
                <a:effectLst/>
                <a:latin typeface="Calibri Light" panose="020F0302020204030204" pitchFamily="34" charset="0"/>
                <a:cs typeface="Calibri Light" panose="020F0302020204030204" pitchFamily="34" charset="0"/>
              </a:rPr>
              <a:t>equirements.</a:t>
            </a:r>
          </a:p>
          <a:p>
            <a:pPr marL="342900" indent="-342900" algn="l">
              <a:lnSpc>
                <a:spcPct val="120000"/>
              </a:lnSpc>
              <a:spcBef>
                <a:spcPts val="600"/>
              </a:spcBef>
              <a:spcAft>
                <a:spcPts val="600"/>
              </a:spcAft>
              <a:buFont typeface="+mj-lt"/>
              <a:buAutoNum type="arabicPeriod"/>
            </a:pPr>
            <a:r>
              <a:rPr lang="en-US" b="0" i="0" dirty="0">
                <a:solidFill>
                  <a:srgbClr val="000000"/>
                </a:solidFill>
                <a:effectLst/>
                <a:latin typeface="Calibri Light" panose="020F0302020204030204" pitchFamily="34" charset="0"/>
                <a:cs typeface="Calibri Light" panose="020F0302020204030204" pitchFamily="34" charset="0"/>
              </a:rPr>
              <a:t>VC POPD - Approval of </a:t>
            </a:r>
            <a:r>
              <a:rPr lang="en-US" dirty="0">
                <a:solidFill>
                  <a:srgbClr val="000000"/>
                </a:solidFill>
                <a:latin typeface="Calibri Light" panose="020F0302020204030204" pitchFamily="34" charset="0"/>
                <a:cs typeface="Calibri Light" panose="020F0302020204030204" pitchFamily="34" charset="0"/>
              </a:rPr>
              <a:t>p</a:t>
            </a:r>
            <a:r>
              <a:rPr lang="en-US" b="0" i="0" dirty="0">
                <a:solidFill>
                  <a:srgbClr val="000000"/>
                </a:solidFill>
                <a:effectLst/>
                <a:latin typeface="Calibri Light" panose="020F0302020204030204" pitchFamily="34" charset="0"/>
                <a:cs typeface="Calibri Light" panose="020F0302020204030204" pitchFamily="34" charset="0"/>
              </a:rPr>
              <a:t>roject scope, tentative site and timeline  </a:t>
            </a:r>
          </a:p>
          <a:p>
            <a:pPr marL="342900" indent="-342900">
              <a:lnSpc>
                <a:spcPct val="120000"/>
              </a:lnSpc>
              <a:spcAft>
                <a:spcPts val="600"/>
              </a:spcAft>
              <a:buFont typeface="+mj-lt"/>
              <a:buAutoNum type="arabicPeriod"/>
            </a:pPr>
            <a:r>
              <a:rPr lang="en-US" b="0" i="0" dirty="0">
                <a:solidFill>
                  <a:srgbClr val="000000"/>
                </a:solidFill>
                <a:effectLst/>
                <a:latin typeface="Calibri Light" panose="020F0302020204030204" pitchFamily="34" charset="0"/>
                <a:cs typeface="Calibri Light" panose="020F0302020204030204" pitchFamily="34" charset="0"/>
              </a:rPr>
              <a:t>CFO - Approval of Funding Plan for the Project </a:t>
            </a:r>
          </a:p>
          <a:p>
            <a:pPr marL="342900" indent="-342900" algn="l">
              <a:lnSpc>
                <a:spcPct val="120000"/>
              </a:lnSpc>
              <a:spcAft>
                <a:spcPts val="600"/>
              </a:spcAft>
              <a:buFont typeface="+mj-lt"/>
              <a:buAutoNum type="arabicPeriod"/>
            </a:pPr>
            <a:r>
              <a:rPr lang="en-US" dirty="0">
                <a:solidFill>
                  <a:srgbClr val="000000"/>
                </a:solidFill>
                <a:latin typeface="Calibri Light" panose="020F0302020204030204" pitchFamily="34" charset="0"/>
                <a:cs typeface="Calibri Light" panose="020F0302020204030204" pitchFamily="34" charset="0"/>
              </a:rPr>
              <a:t>Chancellor -  Approval of project goals, scope, site, timeline and funding source</a:t>
            </a:r>
          </a:p>
          <a:p>
            <a:pPr algn="l"/>
            <a:endParaRPr lang="en-US" dirty="0">
              <a:solidFill>
                <a:srgbClr val="000000"/>
              </a:solidFill>
              <a:latin typeface="Calibri" panose="020F0502020204030204" pitchFamily="34" charset="0"/>
              <a:cs typeface="Calibri" panose="020F0502020204030204" pitchFamily="34" charset="0"/>
            </a:endParaRPr>
          </a:p>
          <a:p>
            <a:pPr algn="l"/>
            <a:endParaRPr lang="en-US" dirty="0">
              <a:solidFill>
                <a:srgbClr val="00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1318AD3-ECC2-46B4-81B9-B1EFD7317B62}"/>
              </a:ext>
            </a:extLst>
          </p:cNvPr>
          <p:cNvSpPr txBox="1"/>
          <p:nvPr/>
        </p:nvSpPr>
        <p:spPr>
          <a:xfrm>
            <a:off x="3474719" y="76591"/>
            <a:ext cx="7489371" cy="523220"/>
          </a:xfrm>
          <a:prstGeom prst="rect">
            <a:avLst/>
          </a:prstGeom>
          <a:noFill/>
        </p:spPr>
        <p:txBody>
          <a:bodyPr wrap="square">
            <a:spAutoFit/>
          </a:bodyPr>
          <a:lstStyle/>
          <a:p>
            <a:r>
              <a:rPr lang="en-US" sz="2800" b="1" dirty="0">
                <a:solidFill>
                  <a:srgbClr val="002856"/>
                </a:solidFill>
                <a:latin typeface="Calibri" panose="020F0502020204030204" pitchFamily="34" charset="0"/>
                <a:cs typeface="Calibri" panose="020F0502020204030204" pitchFamily="34" charset="0"/>
              </a:rPr>
              <a:t>PROJECT DEVELOPMENT AND APPROVAL PHASES</a:t>
            </a:r>
          </a:p>
        </p:txBody>
      </p:sp>
      <p:sp>
        <p:nvSpPr>
          <p:cNvPr id="9" name="TextBox 8">
            <a:extLst>
              <a:ext uri="{FF2B5EF4-FFF2-40B4-BE49-F238E27FC236}">
                <a16:creationId xmlns:a16="http://schemas.microsoft.com/office/drawing/2014/main" id="{37733058-F12A-4D8F-9D14-60D6AA8995D3}"/>
              </a:ext>
            </a:extLst>
          </p:cNvPr>
          <p:cNvSpPr txBox="1"/>
          <p:nvPr/>
        </p:nvSpPr>
        <p:spPr>
          <a:xfrm>
            <a:off x="1066800" y="5098812"/>
            <a:ext cx="10297886" cy="952953"/>
          </a:xfrm>
          <a:prstGeom prst="rect">
            <a:avLst/>
          </a:prstGeom>
          <a:noFill/>
        </p:spPr>
        <p:txBody>
          <a:bodyPr wrap="square">
            <a:spAutoFit/>
          </a:bodyPr>
          <a:lstStyle/>
          <a:p>
            <a:pPr algn="just">
              <a:lnSpc>
                <a:spcPct val="120000"/>
              </a:lnSpc>
            </a:pPr>
            <a:r>
              <a:rPr lang="en-US" sz="1600" b="1" i="1" dirty="0">
                <a:solidFill>
                  <a:schemeClr val="accent2"/>
                </a:solidFill>
                <a:effectLst/>
                <a:latin typeface="Times New Roman" panose="02020603050405020304" pitchFamily="18" charset="0"/>
                <a:cs typeface="Times New Roman" panose="02020603050405020304" pitchFamily="18" charset="0"/>
              </a:rPr>
              <a:t>If you are considering a Mid-Sized Capital Project, it is critical that you begin discussing your goals and objectives for the project with your Division or School leadership and Maggie Saunders, Executive Director of Space, Capital Planning &amp; Real Estate at least two to three years in advance of the need for the facility.</a:t>
            </a:r>
          </a:p>
        </p:txBody>
      </p:sp>
    </p:spTree>
    <p:extLst>
      <p:ext uri="{BB962C8B-B14F-4D97-AF65-F5344CB8AC3E}">
        <p14:creationId xmlns:p14="http://schemas.microsoft.com/office/powerpoint/2010/main" val="4154976957"/>
      </p:ext>
    </p:extLst>
  </p:cSld>
  <p:clrMapOvr>
    <a:masterClrMapping/>
  </p:clrMapOvr>
</p:sld>
</file>

<file path=ppt/theme/theme1.xml><?xml version="1.0" encoding="utf-8"?>
<a:theme xmlns:a="http://schemas.openxmlformats.org/drawingml/2006/main" name="RetrospectVTI">
  <a:themeElements>
    <a:clrScheme name="UC Merced 2">
      <a:dk1>
        <a:srgbClr val="000000"/>
      </a:dk1>
      <a:lt1>
        <a:srgbClr val="FFFFFF"/>
      </a:lt1>
      <a:dk2>
        <a:srgbClr val="454545"/>
      </a:dk2>
      <a:lt2>
        <a:srgbClr val="E0E0E0"/>
      </a:lt2>
      <a:accent1>
        <a:srgbClr val="002856"/>
      </a:accent1>
      <a:accent2>
        <a:srgbClr val="CDA430"/>
      </a:accent2>
      <a:accent3>
        <a:srgbClr val="0091B2"/>
      </a:accent3>
      <a:accent4>
        <a:srgbClr val="002856"/>
      </a:accent4>
      <a:accent5>
        <a:srgbClr val="007CBA"/>
      </a:accent5>
      <a:accent6>
        <a:srgbClr val="88C933"/>
      </a:accent6>
      <a:hlink>
        <a:srgbClr val="0091B2"/>
      </a:hlink>
      <a:folHlink>
        <a:srgbClr val="0091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ales Pitch" id="{BA0280BF-E6B4-464B-BF28-F0D2A23065D1}" vid="{A1F0DEB3-06CD-4A85-8D08-B66BE056CE0F}"/>
    </a:ext>
  </a:extLst>
</a:theme>
</file>

<file path=docProps/app.xml><?xml version="1.0" encoding="utf-8"?>
<Properties xmlns="http://schemas.openxmlformats.org/officeDocument/2006/extended-properties" xmlns:vt="http://schemas.openxmlformats.org/officeDocument/2006/docPropsVTypes">
  <Template/>
  <TotalTime>51679</TotalTime>
  <Words>2636</Words>
  <Application>Microsoft Office PowerPoint</Application>
  <PresentationFormat>Widescreen</PresentationFormat>
  <Paragraphs>208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Century Gothic</vt:lpstr>
      <vt:lpstr>KievitProBook</vt:lpstr>
      <vt:lpstr>Times New Roman</vt:lpstr>
      <vt:lpstr>RetrospectVTI</vt:lpstr>
      <vt:lpstr> Capital Project &amp; space request process  Spring, 2022  </vt:lpstr>
      <vt:lpstr>Drawbacks:  Current Project request process</vt:lpstr>
      <vt:lpstr>Project &amp; Space Request Process</vt:lpstr>
      <vt:lpstr>Not Included in the New Space and Project request Process</vt:lpstr>
      <vt:lpstr>New Project Request Process:  TIMING</vt:lpstr>
      <vt:lpstr>Project &amp; Space Request Form</vt:lpstr>
      <vt:lpstr>Project Development and Approval Phases </vt:lpstr>
      <vt:lpstr>Project Development and Approval Phases</vt:lpstr>
      <vt:lpstr> Mid-Sized Capital Projects: &gt;$10,000,000 and &gt;$70,000,000  At UC Merced, there are a series of steps required for review and approval of mid-sized capital projects:  ($10MM-$70MM) beyond the requirements outlined in the UC delegated process (DA2629): </vt:lpstr>
      <vt:lpstr>Project Development and Approval Phases</vt:lpstr>
      <vt:lpstr>Mid-Sized Capital Projects: &gt;$10,000,000 and &lt;$70,000,000  In addition, to the requirements of the UC Office of the President, the UC Merced campus has the following requirements for approval of mid-sized capital projects in the range of $10MM to $70MM dollars.   </vt:lpstr>
      <vt:lpstr>Project Development and Approval Phases</vt:lpstr>
      <vt:lpstr>2021-2027 CAPITAL FINANCIAL PLAN </vt:lpstr>
      <vt:lpstr>Project Development and Approval Phases</vt:lpstr>
      <vt:lpstr>Projects Under $35K &amp; Space Requests (1-2 persons)</vt:lpstr>
      <vt:lpstr>IMPACT of NEW PROJECT REQUEST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2020  virtual commencement</dc:title>
  <dc:creator>Trisha Koenig</dc:creator>
  <cp:lastModifiedBy>Maggie Saunders</cp:lastModifiedBy>
  <cp:revision>69</cp:revision>
  <dcterms:created xsi:type="dcterms:W3CDTF">2020-11-04T20:26:26Z</dcterms:created>
  <dcterms:modified xsi:type="dcterms:W3CDTF">2022-03-09T00:35:27Z</dcterms:modified>
</cp:coreProperties>
</file>